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2"/>
    <p:sldId id="258" r:id="rId3"/>
    <p:sldId id="263" r:id="rId4"/>
    <p:sldId id="276" r:id="rId5"/>
    <p:sldId id="272" r:id="rId6"/>
    <p:sldId id="268" r:id="rId7"/>
    <p:sldId id="271" r:id="rId8"/>
    <p:sldId id="277" r:id="rId9"/>
    <p:sldId id="269" r:id="rId10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>
        <p:scale>
          <a:sx n="90" d="100"/>
          <a:sy n="90" d="100"/>
        </p:scale>
        <p:origin x="-130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86D1-9445-4F5B-A26F-DD35F35A4073}" type="datetimeFigureOut">
              <a:rPr lang="pt-BR" smtClean="0"/>
              <a:t>14/07/2017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BC04-94D4-48AD-92CD-6006C6E6D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20C3-C48E-4108-82AD-1A7674FA2C9B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8040A-107A-469C-9CDF-4215CFCC80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4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31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31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20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74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31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31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03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6733-B2FD-462F-9D69-B41D082E3223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31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48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09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5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4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1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7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4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6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23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A3DE4-F394-4C79-A78F-8BCCE9DF95CF}" type="datetimeFigureOut">
              <a:rPr lang="pt-BR" smtClean="0"/>
              <a:pPr/>
              <a:t>14/07/2017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348D-7E14-48EF-A2FC-5E0E5D7D78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30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tades.es.gov.br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Publicidade\banner cd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353"/>
            <a:ext cx="6252684" cy="6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4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093131" y="1014295"/>
            <a:ext cx="66553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dirty="0">
              <a:cs typeface="Arial" pitchFamily="34" charset="0"/>
            </a:endParaRPr>
          </a:p>
          <a:p>
            <a:pPr algn="just">
              <a:defRPr/>
            </a:pPr>
            <a:endParaRPr lang="pt-BR" b="1" dirty="0"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86000" y="-10114451"/>
            <a:ext cx="8262664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pc="5" dirty="0">
                <a:latin typeface="Calibri" panose="020F0502020204030204" pitchFamily="34" charset="0"/>
                <a:ea typeface="Arial" panose="020B0604020202020204" pitchFamily="34" charset="0"/>
              </a:rPr>
              <a:t>Garantir o acesso a alimentos em quantidade, qualidade e regularidade necessárias às populações em situação de insegurança alimentar e nutricional, promovendo a inclusão social no campo por meio do fortalecimento da agricultura familiar.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90"/>
              </a:spcBef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90"/>
              </a:spcBef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pc="5" dirty="0">
                <a:latin typeface="Calibri" panose="020F0502020204030204" pitchFamily="34" charset="0"/>
                <a:ea typeface="Arial" panose="020B0604020202020204" pitchFamily="34" charset="0"/>
              </a:rPr>
              <a:t>• Promover o acesso à alimentação de qualidade para famílias cadastradas no Cadastro Único do Governo Federal (</a:t>
            </a:r>
            <a:r>
              <a:rPr lang="pt-BR" spc="5" dirty="0" err="1">
                <a:latin typeface="Calibri" panose="020F0502020204030204" pitchFamily="34" charset="0"/>
                <a:ea typeface="Arial" panose="020B0604020202020204" pitchFamily="34" charset="0"/>
              </a:rPr>
              <a:t>CadÚnico</a:t>
            </a:r>
            <a:r>
              <a:rPr lang="pt-BR" spc="5" dirty="0">
                <a:latin typeface="Calibri" panose="020F0502020204030204" pitchFamily="34" charset="0"/>
                <a:ea typeface="Arial" panose="020B0604020202020204" pitchFamily="34" charset="0"/>
              </a:rPr>
              <a:t>) e que tenham o perfil do Programa Bolsa Família (PBF), e que sejam atendidas pelos equipamentos de alimentação e nutrição e pelas entidades da rede socioassistencial;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pc="5" dirty="0">
                <a:latin typeface="Calibri" panose="020F0502020204030204" pitchFamily="34" charset="0"/>
                <a:ea typeface="Arial" panose="020B0604020202020204" pitchFamily="34" charset="0"/>
              </a:rPr>
              <a:t>• Minimizar a carência nutricional da população vulnerável à fome, respeitando as diferenças de hábitos alimentares regionais;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pc="5" dirty="0">
                <a:latin typeface="Calibri" panose="020F0502020204030204" pitchFamily="34" charset="0"/>
                <a:ea typeface="Arial" panose="020B0604020202020204" pitchFamily="34" charset="0"/>
              </a:rPr>
              <a:t>• Fortalecer a Agricultura Familiar sob a ótica da Segurança Alimentar e Nutricional;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pc="5" dirty="0">
                <a:latin typeface="Calibri" panose="020F0502020204030204" pitchFamily="34" charset="0"/>
                <a:ea typeface="Arial" panose="020B0604020202020204" pitchFamily="34" charset="0"/>
              </a:rPr>
              <a:t>• Promover a inclusão produtiva no meio rural.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30" y="893635"/>
            <a:ext cx="9136570" cy="589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900" b="1" u="sng" spc="5" dirty="0">
                <a:latin typeface="Calibri" panose="020F0502020204030204" pitchFamily="34" charset="0"/>
                <a:ea typeface="Arial" panose="020B0604020202020204" pitchFamily="34" charset="0"/>
              </a:rPr>
              <a:t>OBJETIVO GERAL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900" spc="5" dirty="0">
                <a:latin typeface="Calibri" panose="020F0502020204030204" pitchFamily="34" charset="0"/>
                <a:ea typeface="Arial" panose="020B0604020202020204" pitchFamily="34" charset="0"/>
              </a:rPr>
              <a:t>Garantir o acesso a alimentos em quantidade, qualidade e regularidade necessárias às populações em situação de insegurança alimentar e nutricional, promovendo a inclusão social no campo por meio do fortalecimento da agricultura familiar.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200" spc="5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900" b="1" u="sng" spc="5" dirty="0">
                <a:ea typeface="Times New Roman" panose="02020603050405020304" pitchFamily="18" charset="0"/>
              </a:rPr>
              <a:t>OBJETIVOS ESPECÍFICOS</a:t>
            </a:r>
          </a:p>
          <a:p>
            <a:pPr algn="just">
              <a:lnSpc>
                <a:spcPct val="150000"/>
              </a:lnSpc>
            </a:pPr>
            <a:r>
              <a:rPr lang="pt-BR" sz="1900" dirty="0"/>
              <a:t>• Promover o acesso à alimentação de qualidade para famílias cadastradas no Cadastro Único do Governo Federal (</a:t>
            </a:r>
            <a:r>
              <a:rPr lang="pt-BR" sz="1900" dirty="0" err="1"/>
              <a:t>CadÚnico</a:t>
            </a:r>
            <a:r>
              <a:rPr lang="pt-BR" sz="1900" dirty="0"/>
              <a:t>) e que tenham o perfil do Programa Bolsa Família (PBF), e que sejam atendidas pelos equipamentos de alimentação e nutrição e pelas unidades da rede socioassistencial;</a:t>
            </a:r>
          </a:p>
          <a:p>
            <a:pPr algn="just">
              <a:lnSpc>
                <a:spcPct val="150000"/>
              </a:lnSpc>
            </a:pPr>
            <a:r>
              <a:rPr lang="pt-BR" sz="1900" dirty="0"/>
              <a:t>• Minimizar a carência nutricional da população vulnerável à fome, respeitando as diferenças de hábitos alimentares regionais;</a:t>
            </a:r>
          </a:p>
          <a:p>
            <a:pPr algn="just">
              <a:lnSpc>
                <a:spcPct val="150000"/>
              </a:lnSpc>
            </a:pPr>
            <a:r>
              <a:rPr lang="pt-BR" sz="1900" dirty="0"/>
              <a:t>• Fortalecer a Agricultura Familiar sob a ótica da Segurança Alimentar e Nutricional;</a:t>
            </a:r>
          </a:p>
          <a:p>
            <a:pPr algn="just">
              <a:lnSpc>
                <a:spcPct val="150000"/>
              </a:lnSpc>
            </a:pPr>
            <a:r>
              <a:rPr lang="pt-BR" sz="1900" dirty="0"/>
              <a:t>• Promover a inclusão produtiva no meio rural.</a:t>
            </a:r>
            <a:endParaRPr lang="pt-B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71" y="206060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</p:spTree>
    <p:extLst>
      <p:ext uri="{BB962C8B-B14F-4D97-AF65-F5344CB8AC3E}">
        <p14:creationId xmlns:p14="http://schemas.microsoft.com/office/powerpoint/2010/main" val="69229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71" y="206060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1484784"/>
            <a:ext cx="77768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CRITÉRIOS DE PARTICIPAÇÃO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 ser habilitado, os municípios deveriam atender às exigências da Resolução CA/ES Nº 19, de 07 de abril de 2017, da Comissão de Acompanhamento do Fundo Estadual de Combate e Erradicação da Pobreza/ES (FUNCOP) – publicada no DIOES em 10/04/2017 –  e ao Manual Técnico Operacional SETADES/GSAN Nº 001/2017, publicado em 10/04/2017 no endereço eletrônico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www.setades.es.gov.br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8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71" y="206060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CE8FA287-D2B7-436A-A003-F7B88BA9D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07257"/>
              </p:ext>
            </p:extLst>
          </p:nvPr>
        </p:nvGraphicFramePr>
        <p:xfrm>
          <a:off x="571332" y="2845338"/>
          <a:ext cx="7992888" cy="36367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68100">
                  <a:extLst>
                    <a:ext uri="{9D8B030D-6E8A-4147-A177-3AD203B41FA5}">
                      <a16:colId xmlns:a16="http://schemas.microsoft.com/office/drawing/2014/main" xmlns="" val="3209150049"/>
                    </a:ext>
                  </a:extLst>
                </a:gridCol>
                <a:gridCol w="1591657">
                  <a:extLst>
                    <a:ext uri="{9D8B030D-6E8A-4147-A177-3AD203B41FA5}">
                      <a16:colId xmlns:a16="http://schemas.microsoft.com/office/drawing/2014/main" xmlns="" val="304575125"/>
                    </a:ext>
                  </a:extLst>
                </a:gridCol>
                <a:gridCol w="1522455">
                  <a:extLst>
                    <a:ext uri="{9D8B030D-6E8A-4147-A177-3AD203B41FA5}">
                      <a16:colId xmlns:a16="http://schemas.microsoft.com/office/drawing/2014/main" xmlns="" val="1680152362"/>
                    </a:ext>
                  </a:extLst>
                </a:gridCol>
                <a:gridCol w="2110676">
                  <a:extLst>
                    <a:ext uri="{9D8B030D-6E8A-4147-A177-3AD203B41FA5}">
                      <a16:colId xmlns:a16="http://schemas.microsoft.com/office/drawing/2014/main" xmlns="" val="1918045862"/>
                    </a:ext>
                  </a:extLst>
                </a:gridCol>
              </a:tblGrid>
              <a:tr h="524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AGRICULTORES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UNIDADES RECEPTORAS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RECURSOS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250496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ALFREDO CHAVES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R$ 97.500,00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926315922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ATÍLIO VIVACQUA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R$ 130.000,00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367625758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CACHOEIRO DE ITAPEMIRIM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R$ 325.000,00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96080367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JERÔNIMO MONTEIRO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R$ 143.000,00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480617845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MIMOSO DO 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R$ 208.000,00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332342625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MUNIZ FREIRE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R$ 273.000,00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56915895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MUQUI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R$ 169.000,00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50426706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SÃO JOSÉ DO CALÇADO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R$ 162.500,00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62902505"/>
                  </a:ext>
                </a:extLst>
              </a:tr>
              <a:tr h="288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VIANA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R$ 97.500,00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852377540"/>
                  </a:ext>
                </a:extLst>
              </a:tr>
              <a:tr h="402074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247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34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R$ 1.605.500,00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7365926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6D27692-6AC1-4589-B01E-74BD72D3BBE2}"/>
              </a:ext>
            </a:extLst>
          </p:cNvPr>
          <p:cNvSpPr txBox="1"/>
          <p:nvPr/>
        </p:nvSpPr>
        <p:spPr>
          <a:xfrm>
            <a:off x="1507436" y="221611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 HABILITADOS – SUL DO ESPÍRITO SANTO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0375991-EB70-4794-BAA6-D16AFC7B45DD}"/>
              </a:ext>
            </a:extLst>
          </p:cNvPr>
          <p:cNvSpPr txBox="1"/>
          <p:nvPr/>
        </p:nvSpPr>
        <p:spPr>
          <a:xfrm>
            <a:off x="707393" y="1063662"/>
            <a:ext cx="772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Atualmente, 16 municípios estão aptos a executarem o Projeto Compra Direta de Alimentos, totalizando o repasse de R$ 2.580.500,00. Deste total, há 9 municípios da Região Sul do Estado do Espírito Santo, conforme a seguir:</a:t>
            </a:r>
          </a:p>
        </p:txBody>
      </p:sp>
    </p:spTree>
    <p:extLst>
      <p:ext uri="{BB962C8B-B14F-4D97-AF65-F5344CB8AC3E}">
        <p14:creationId xmlns:p14="http://schemas.microsoft.com/office/powerpoint/2010/main" val="7354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" y="-3586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393" y="87619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71" y="206060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5483" y="820224"/>
            <a:ext cx="8570811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/>
              <a:t>SELEÇÃO DOS AGRICULTORES FAMILIARES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Cada município habilitado realizará </a:t>
            </a:r>
            <a:r>
              <a:rPr lang="pt-BR" sz="2000" b="1" u="sng" dirty="0"/>
              <a:t>chamada pública</a:t>
            </a:r>
            <a:r>
              <a:rPr lang="pt-BR" sz="2000" b="1" dirty="0"/>
              <a:t> </a:t>
            </a:r>
            <a:r>
              <a:rPr lang="pt-BR" sz="2000" dirty="0"/>
              <a:t>para seleção dos agricultores familiares.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Cada agricultor poderá fornecer até R$ 6.500,00 por um período de 12 meses, consecutivos, por unidade familiar. </a:t>
            </a:r>
          </a:p>
          <a:p>
            <a:pPr algn="ctr">
              <a:lnSpc>
                <a:spcPct val="150000"/>
              </a:lnSpc>
            </a:pPr>
            <a:endParaRPr lang="pt-BR" sz="900" b="1" u="sng" dirty="0"/>
          </a:p>
          <a:p>
            <a:pPr>
              <a:lnSpc>
                <a:spcPct val="150000"/>
              </a:lnSpc>
            </a:pPr>
            <a:r>
              <a:rPr lang="pt-BR" sz="2000" b="1" u="sng" dirty="0"/>
              <a:t>PERFIL DOS AGRICULTORES FAMILIARES</a:t>
            </a:r>
          </a:p>
          <a:p>
            <a:pPr algn="just">
              <a:lnSpc>
                <a:spcPct val="150000"/>
              </a:lnSpc>
            </a:pPr>
            <a:r>
              <a:rPr lang="pt-BR" sz="2000" b="1" dirty="0"/>
              <a:t>Critérios mínimos de elegibilidade:</a:t>
            </a:r>
            <a:endParaRPr lang="pt-BR" sz="2000" b="1" u="sng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/>
              <a:t>a) </a:t>
            </a:r>
            <a:r>
              <a:rPr lang="pt-BR" sz="2000" dirty="0"/>
              <a:t>Famílias compostas por no mínimo 02 pessoas;</a:t>
            </a:r>
          </a:p>
          <a:p>
            <a:pPr algn="just">
              <a:lnSpc>
                <a:spcPct val="150000"/>
              </a:lnSpc>
            </a:pPr>
            <a:r>
              <a:rPr lang="pt-BR" sz="2000" b="1" dirty="0"/>
              <a:t>b) </a:t>
            </a:r>
            <a:r>
              <a:rPr lang="pt-BR" sz="2000" dirty="0"/>
              <a:t>Inseridos no Cadastro Único para Programas Sociais do Governo Federal (CADÚNICO);</a:t>
            </a:r>
          </a:p>
          <a:p>
            <a:pPr algn="just">
              <a:lnSpc>
                <a:spcPct val="150000"/>
              </a:lnSpc>
            </a:pPr>
            <a:r>
              <a:rPr lang="pt-BR" sz="2000" b="1" dirty="0"/>
              <a:t>c) </a:t>
            </a:r>
            <a:r>
              <a:rPr lang="pt-BR" sz="2000" dirty="0"/>
              <a:t>Possuidores de Declaração de Aptidão ao Programa Nacional de Agricultura Familiar (DAP pessoa física) </a:t>
            </a:r>
            <a:r>
              <a:rPr lang="pt-BR" sz="2000" dirty="0" smtClean="0"/>
              <a:t>atualizada.</a:t>
            </a:r>
            <a:endParaRPr lang="pt-BR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8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" y="-3586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393" y="87619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71" y="206060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8421" y="797204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pt-BR" b="1" dirty="0"/>
          </a:p>
          <a:p>
            <a:endParaRPr lang="pt-BR" sz="2000" b="1" dirty="0"/>
          </a:p>
          <a:p>
            <a:r>
              <a:rPr lang="pt-BR" sz="2000" b="1" dirty="0"/>
              <a:t>Respeitados os critérios de elegibilidade, devem ser priorizados os percentuais mínimos a seguir:</a:t>
            </a:r>
          </a:p>
          <a:p>
            <a:endParaRPr lang="pt-BR" sz="2000" b="1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40% de pessoas que atendam a pelo menos uma destas características: beneficiários e/ou pessoas com perfil do Programa Bolsa Família; assentados de reforma agrária; silvicultores; aquicultores; extrativistas; pescadores artesanais; indígenas; pomeranos; comunidades remanescentes de quilombos rurais e demais povos e comunidades tradicionais;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40% de mulheres;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5% produtores orgânicos/agroecológicos;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03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2" name="AutoShape 6" descr="Resultado de imagem para produção org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5575" y="204384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7788" y="707154"/>
            <a:ext cx="8973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u="sng" dirty="0">
                <a:latin typeface="Calibri" panose="020F0502020204030204" pitchFamily="34" charset="0"/>
                <a:ea typeface="Arial" panose="020B0604020202020204" pitchFamily="34" charset="0"/>
              </a:rPr>
              <a:t>UNIDADES RECEPTORAS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ea typeface="Arial" panose="020B0604020202020204" pitchFamily="34" charset="0"/>
              </a:rPr>
              <a:t>Equipamentos e serviços públicos de Assistência Social e de Segurança Alimentar e Nutricional;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ea typeface="Arial" panose="020B0604020202020204" pitchFamily="34" charset="0"/>
              </a:rPr>
              <a:t>Entidades da rede socioassistencial cadastradas no Conselho Municipal de Assistência </a:t>
            </a:r>
            <a:r>
              <a:rPr lang="pt-BR" sz="2000" dirty="0" smtClean="0">
                <a:latin typeface="Calibri" panose="020F0502020204030204" pitchFamily="34" charset="0"/>
                <a:ea typeface="Arial" panose="020B0604020202020204" pitchFamily="34" charset="0"/>
              </a:rPr>
              <a:t>Social </a:t>
            </a:r>
            <a:r>
              <a:rPr lang="pt-BR" sz="2000" dirty="0">
                <a:latin typeface="Calibri" panose="020F0502020204030204" pitchFamily="34" charset="0"/>
                <a:ea typeface="Arial" panose="020B0604020202020204" pitchFamily="34" charset="0"/>
              </a:rPr>
              <a:t>e, na ausência deste, nos Conselhos afins.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ea typeface="Arial" panose="020B0604020202020204" pitchFamily="34" charset="0"/>
              </a:rPr>
              <a:t>Serviços públicos que produzam e disponibilizem refeições a beneficiários consumidores, no âmbito das redes públicas de justiça e de segurança;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ea typeface="Arial" panose="020B0604020202020204" pitchFamily="34" charset="0"/>
              </a:rPr>
              <a:t>Serviços públicos de saúde que ofertem serviços de saúde básicos, ambulatoriais e hospitalares por meio do Sistema Único de Saúde – SUS; e estabelecimentos de saúde de direito privado sem fins lucrativos que possuam Certificado de Entidade Beneficente da Assistência Social - </a:t>
            </a:r>
            <a:r>
              <a:rPr lang="pt-BR" sz="2000" i="1" dirty="0">
                <a:latin typeface="Calibri" panose="020F0502020204030204" pitchFamily="34" charset="0"/>
                <a:ea typeface="Arial" panose="020B0604020202020204" pitchFamily="34" charset="0"/>
              </a:rPr>
              <a:t>CEBAS</a:t>
            </a:r>
            <a:r>
              <a:rPr lang="pt-BR" sz="2000" dirty="0">
                <a:latin typeface="Calibri" panose="020F0502020204030204" pitchFamily="34" charset="0"/>
                <a:ea typeface="Arial" panose="020B0604020202020204" pitchFamily="34" charset="0"/>
              </a:rPr>
              <a:t>, que produzam e disponibilizem refeições a beneficiários consumidores.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3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2" name="AutoShape 6" descr="Resultado de imagem para produção org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5575" y="204384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1804" y="1248253"/>
            <a:ext cx="81003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u="sng" dirty="0">
                <a:latin typeface="Calibri" panose="020F0502020204030204" pitchFamily="34" charset="0"/>
                <a:ea typeface="Arial" panose="020B0604020202020204" pitchFamily="34" charset="0"/>
              </a:rPr>
              <a:t>COMPROMISSOS MUNICÍPIO E ESTADOS</a:t>
            </a:r>
          </a:p>
          <a:p>
            <a:pPr algn="ctr">
              <a:lnSpc>
                <a:spcPct val="150000"/>
              </a:lnSpc>
            </a:pPr>
            <a:endParaRPr lang="pt-BR" sz="2000" b="1" u="sng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/>
              <a:t>Ao município habilitado compete a implantação e execução do Projeto Estadual Compra Direta de Alimentos (CDA), em conformidade com o Projeto Técnico apresentado  à SETADES. Deve respeitar os valores e metas pactuados entre as partes para sua execução. 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Caberá à SETADES a transferência de recursos financeiros, orientações técnicas operacionais, acompanhamento, monitoramento e avaliação da execução do Projeto CDA no âmbito municipal.</a:t>
            </a:r>
          </a:p>
        </p:txBody>
      </p:sp>
    </p:spTree>
    <p:extLst>
      <p:ext uri="{BB962C8B-B14F-4D97-AF65-F5344CB8AC3E}">
        <p14:creationId xmlns:p14="http://schemas.microsoft.com/office/powerpoint/2010/main" val="258495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0"/>
            <a:ext cx="9144000" cy="9875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14860" y="6562603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www.setades.es.gov.br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0" y="260648"/>
            <a:ext cx="1821636" cy="6910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3562" y="1124744"/>
            <a:ext cx="8776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 </a:t>
            </a:r>
            <a:endParaRPr lang="pt-BR" sz="2400" dirty="0"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0562" y="2093465"/>
            <a:ext cx="7362875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SECRETARIA DE ESTADO DE TRABALHO, ASSISTÊNCIA E DESENVOLVIMENTO SOCIAL 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SECRETÁRIO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Carlos Roberto </a:t>
            </a:r>
            <a:r>
              <a:rPr lang="pt-BR" sz="1400" b="1" dirty="0" err="1">
                <a:solidFill>
                  <a:srgbClr val="768E81"/>
                </a:solidFill>
              </a:rPr>
              <a:t>Casteglione</a:t>
            </a:r>
            <a:r>
              <a:rPr lang="pt-BR" sz="1400" b="1" dirty="0">
                <a:solidFill>
                  <a:srgbClr val="768E81"/>
                </a:solidFill>
              </a:rPr>
              <a:t> Dias</a:t>
            </a:r>
          </a:p>
          <a:p>
            <a:pPr algn="ctr">
              <a:lnSpc>
                <a:spcPct val="110000"/>
              </a:lnSpc>
            </a:pPr>
            <a:endParaRPr lang="pt-BR" sz="1400" b="1" dirty="0">
              <a:solidFill>
                <a:srgbClr val="768E8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44546A"/>
                </a:solidFill>
              </a:rPr>
              <a:t>SUBSECRETÁRIA DE ESTADO DE ASSISTÊNCIA E DESENVOLVIMENTO SOCIAL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Clarice Machado Imperial Girelli</a:t>
            </a:r>
          </a:p>
          <a:p>
            <a:pPr algn="ctr">
              <a:lnSpc>
                <a:spcPct val="110000"/>
              </a:lnSpc>
            </a:pPr>
            <a:endParaRPr lang="pt-BR" sz="1400" b="1" dirty="0">
              <a:solidFill>
                <a:srgbClr val="768E81"/>
              </a:solidFill>
            </a:endParaRPr>
          </a:p>
          <a:p>
            <a:pPr algn="ctr">
              <a:lnSpc>
                <a:spcPct val="110000"/>
              </a:lnSpc>
            </a:pPr>
            <a:endParaRPr lang="pt-BR" sz="1400" b="1" dirty="0">
              <a:solidFill>
                <a:srgbClr val="768E81"/>
              </a:solidFill>
            </a:endParaRPr>
          </a:p>
          <a:p>
            <a:pPr algn="ctr">
              <a:lnSpc>
                <a:spcPct val="110000"/>
              </a:lnSpc>
            </a:pPr>
            <a:endParaRPr lang="pt-BR" sz="1400" b="1" dirty="0">
              <a:solidFill>
                <a:srgbClr val="768E8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san@setades.es.gov.br</a:t>
            </a:r>
          </a:p>
          <a:p>
            <a:pPr algn="ctr">
              <a:lnSpc>
                <a:spcPct val="110000"/>
              </a:lnSpc>
            </a:pPr>
            <a:r>
              <a:rPr lang="pt-BR" sz="1400" b="1" dirty="0">
                <a:solidFill>
                  <a:srgbClr val="768E81"/>
                </a:solidFill>
              </a:rPr>
              <a:t>Tel.: 3636-6829</a:t>
            </a:r>
          </a:p>
          <a:p>
            <a:pPr algn="ctr">
              <a:lnSpc>
                <a:spcPct val="110000"/>
              </a:lnSpc>
            </a:pPr>
            <a:endParaRPr lang="pt-BR" sz="1400" b="1" dirty="0">
              <a:solidFill>
                <a:srgbClr val="768E8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71" y="206060"/>
            <a:ext cx="6686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PROJETO COMPRA DIRETA DE ALIMENTOS</a:t>
            </a:r>
          </a:p>
        </p:txBody>
      </p:sp>
    </p:spTree>
    <p:extLst>
      <p:ext uri="{BB962C8B-B14F-4D97-AF65-F5344CB8AC3E}">
        <p14:creationId xmlns:p14="http://schemas.microsoft.com/office/powerpoint/2010/main" val="69269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766</Words>
  <Application>Microsoft Office PowerPoint</Application>
  <PresentationFormat>Apresentação na tela (4:3)</PresentationFormat>
  <Paragraphs>126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Gomes Bourguignon</dc:creator>
  <cp:lastModifiedBy>Karla Danielle Mendes Secatto</cp:lastModifiedBy>
  <cp:revision>133</cp:revision>
  <cp:lastPrinted>2017-05-11T19:11:44Z</cp:lastPrinted>
  <dcterms:created xsi:type="dcterms:W3CDTF">2016-09-06T13:22:45Z</dcterms:created>
  <dcterms:modified xsi:type="dcterms:W3CDTF">2017-07-14T18:50:51Z</dcterms:modified>
</cp:coreProperties>
</file>