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9">
  <p:sldMasterIdLst>
    <p:sldMasterId id="2147483648" r:id="rId1"/>
  </p:sldMasterIdLst>
  <p:notesMasterIdLst>
    <p:notesMasterId r:id="rId30"/>
  </p:notesMasterIdLst>
  <p:sldIdLst>
    <p:sldId id="256" r:id="rId2"/>
    <p:sldId id="299" r:id="rId3"/>
    <p:sldId id="266" r:id="rId4"/>
    <p:sldId id="290" r:id="rId5"/>
    <p:sldId id="292" r:id="rId6"/>
    <p:sldId id="267" r:id="rId7"/>
    <p:sldId id="268" r:id="rId8"/>
    <p:sldId id="269" r:id="rId9"/>
    <p:sldId id="270" r:id="rId10"/>
    <p:sldId id="271" r:id="rId11"/>
    <p:sldId id="300" r:id="rId12"/>
    <p:sldId id="272" r:id="rId13"/>
    <p:sldId id="273" r:id="rId14"/>
    <p:sldId id="274" r:id="rId15"/>
    <p:sldId id="296" r:id="rId16"/>
    <p:sldId id="297" r:id="rId17"/>
    <p:sldId id="298" r:id="rId18"/>
    <p:sldId id="279" r:id="rId19"/>
    <p:sldId id="280" r:id="rId20"/>
    <p:sldId id="281" r:id="rId21"/>
    <p:sldId id="293" r:id="rId22"/>
    <p:sldId id="301" r:id="rId23"/>
    <p:sldId id="302" r:id="rId24"/>
    <p:sldId id="282" r:id="rId25"/>
    <p:sldId id="283" r:id="rId26"/>
    <p:sldId id="289" r:id="rId27"/>
    <p:sldId id="284" r:id="rId28"/>
    <p:sldId id="303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8" autoAdjust="0"/>
    <p:restoredTop sz="94660"/>
  </p:normalViewPr>
  <p:slideViewPr>
    <p:cSldViewPr>
      <p:cViewPr>
        <p:scale>
          <a:sx n="94" d="100"/>
          <a:sy n="94" d="100"/>
        </p:scale>
        <p:origin x="-1386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1B126-1EE4-4C55-901C-38636DFF4A4D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DD402-643B-4668-9ED5-BA1B34BBF3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2689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BB390-A1AC-403A-BE40-12B076C28B27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3236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667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117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8846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117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2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82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676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55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74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67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7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288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nvenios@setades.es.gov.b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7164288" y="6551766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  <a:endParaRPr lang="pt-BR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403648" y="2780928"/>
            <a:ext cx="63367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Myriad Pro" panose="020B0503030403020204" pitchFamily="34" charset="0"/>
              </a:rPr>
              <a:t>MARCO REGULATÓRIO DAS ORGANIZAÇÕES </a:t>
            </a:r>
            <a:r>
              <a:rPr lang="pt-BR" sz="2800" b="1" smtClean="0">
                <a:latin typeface="Myriad Pro" panose="020B0503030403020204" pitchFamily="34" charset="0"/>
              </a:rPr>
              <a:t>DA SOCIEDADE </a:t>
            </a:r>
            <a:r>
              <a:rPr lang="pt-BR" sz="2800" b="1" dirty="0" smtClean="0">
                <a:latin typeface="Myriad Pro" panose="020B0503030403020204" pitchFamily="34" charset="0"/>
              </a:rPr>
              <a:t>CIVIL (MROSC)</a:t>
            </a:r>
            <a:endParaRPr lang="pt-BR" sz="28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28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NOVOS INSTRUMENTOS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83568" y="1916832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/>
              <a:t>ACORDO DE COOPERAÇÃO (Art. 2º, Inciso VIII-A da Lei 13.019)</a:t>
            </a:r>
          </a:p>
          <a:p>
            <a:pPr algn="just"/>
            <a:endParaRPr lang="pt-BR" sz="2400" b="1" dirty="0"/>
          </a:p>
          <a:p>
            <a:pPr algn="just"/>
            <a:r>
              <a:rPr lang="pt-BR" sz="2400" dirty="0" smtClean="0"/>
              <a:t>Instrumentos por meio do qual são formalizados as </a:t>
            </a:r>
            <a:r>
              <a:rPr lang="pt-BR" sz="2400" b="1" dirty="0" smtClean="0"/>
              <a:t>parcerias estabelecidas pela administração pública </a:t>
            </a:r>
            <a:r>
              <a:rPr lang="pt-BR" sz="2400" dirty="0" smtClean="0"/>
              <a:t>com as </a:t>
            </a:r>
            <a:r>
              <a:rPr lang="pt-BR" sz="2400" dirty="0" err="1" smtClean="0"/>
              <a:t>OSC´s</a:t>
            </a:r>
            <a:r>
              <a:rPr lang="pt-BR" sz="2400" dirty="0" smtClean="0"/>
              <a:t> para consecução de finalidades de interesse público e recíproco </a:t>
            </a:r>
            <a:r>
              <a:rPr lang="pt-BR" sz="2400" b="1" dirty="0" smtClean="0"/>
              <a:t>que não envolvam a transferência de recursos financeiros.</a:t>
            </a:r>
          </a:p>
        </p:txBody>
      </p:sp>
    </p:spTree>
    <p:extLst>
      <p:ext uri="{BB962C8B-B14F-4D97-AF65-F5344CB8AC3E}">
        <p14:creationId xmlns:p14="http://schemas.microsoft.com/office/powerpoint/2010/main" val="25365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DO FORTALECIMENTO DA PARTICIPAÇÃO SOCIAL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83568" y="1844824"/>
            <a:ext cx="784887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/>
              <a:t>Art. 18 da Lei 13.019/2014</a:t>
            </a:r>
          </a:p>
          <a:p>
            <a:pPr algn="just"/>
            <a:endParaRPr lang="pt-BR" b="1" dirty="0"/>
          </a:p>
          <a:p>
            <a:pPr algn="just"/>
            <a:r>
              <a:rPr lang="pt-BR" sz="2400" dirty="0" smtClean="0"/>
              <a:t>É instituído o Procedimento de Manifestação de Interesse Social como instrumento por meio do qual as organizações da sociedade civil, movimentos sociais e </a:t>
            </a:r>
            <a:r>
              <a:rPr lang="pt-BR" sz="2400" b="1" dirty="0" smtClean="0"/>
              <a:t>cidadãos </a:t>
            </a:r>
            <a:r>
              <a:rPr lang="pt-BR" sz="2400" dirty="0" smtClean="0"/>
              <a:t>poderão apresentar propostas ao poder público para que este avalie a possibilidade  de realização de um chamamento público objetivando a celebração de parceria.</a:t>
            </a:r>
          </a:p>
        </p:txBody>
      </p:sp>
    </p:spTree>
    <p:extLst>
      <p:ext uri="{BB962C8B-B14F-4D97-AF65-F5344CB8AC3E}">
        <p14:creationId xmlns:p14="http://schemas.microsoft.com/office/powerpoint/2010/main" val="370884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REQUISITOS LEGAIS E OBRIGATÓRIOS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83568" y="1916832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/>
              <a:t>ESTATUTOS DEVEM PREVER EXPRESSAMENTE (Art. 33 Lei 13.019)</a:t>
            </a:r>
          </a:p>
          <a:p>
            <a:pPr algn="just"/>
            <a:endParaRPr lang="pt-BR" sz="24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 smtClean="0"/>
              <a:t>Objetivos voltados à promoção de atividades e finalidades de relevância pública e social;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/>
              <a:t>Em caso de dissolução da entidade, o patrimônio líquido </a:t>
            </a:r>
            <a:r>
              <a:rPr lang="pt-BR" dirty="0" smtClean="0"/>
              <a:t>seja transferido </a:t>
            </a:r>
            <a:r>
              <a:rPr lang="pt-BR" dirty="0"/>
              <a:t>a outra pessoa jurídica de igual natureza e que o </a:t>
            </a:r>
            <a:r>
              <a:rPr lang="pt-BR" dirty="0" smtClean="0"/>
              <a:t>objeto social </a:t>
            </a:r>
            <a:r>
              <a:rPr lang="pt-BR" dirty="0"/>
              <a:t>seja, preferencialmente, o mesmo da entidade </a:t>
            </a:r>
            <a:r>
              <a:rPr lang="pt-BR" dirty="0" smtClean="0"/>
              <a:t>extinta;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 smtClean="0"/>
              <a:t>Escrituração </a:t>
            </a:r>
            <a:r>
              <a:rPr lang="pt-BR" dirty="0"/>
              <a:t>de acordo com os princípios fundamentais </a:t>
            </a:r>
            <a:r>
              <a:rPr lang="pt-BR" dirty="0" smtClean="0"/>
              <a:t>de contabilidade </a:t>
            </a:r>
            <a:r>
              <a:rPr lang="pt-BR" dirty="0"/>
              <a:t>e com as Normas Brasileiras de </a:t>
            </a:r>
            <a:r>
              <a:rPr lang="pt-BR" dirty="0" smtClean="0"/>
              <a:t>Contabilidade;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440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REQUISITOS LEGAIS E OBRIGATÓRIOS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83568" y="1916832"/>
            <a:ext cx="78488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/>
              <a:t>(Art. 33 Lei 13.019)</a:t>
            </a:r>
          </a:p>
          <a:p>
            <a:pPr algn="just"/>
            <a:endParaRPr lang="pt-BR" sz="12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/>
              <a:t>Possuir no mínimo, </a:t>
            </a:r>
            <a:r>
              <a:rPr lang="pt-BR" b="1" dirty="0"/>
              <a:t>um, dois ou três anos </a:t>
            </a:r>
            <a:r>
              <a:rPr lang="pt-BR" dirty="0"/>
              <a:t>de existência;</a:t>
            </a:r>
          </a:p>
          <a:p>
            <a:pPr algn="just"/>
            <a:endParaRPr lang="pt-BR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 smtClean="0"/>
              <a:t>Possuir cadastro ativo, comprovadas por meio de documentação emitida pela Secretaria de Receita Federal do Brasil, com base no CNPJ;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 smtClean="0"/>
              <a:t>Possuir experiência prévia na realização do objeto da parceria ou de natureza semelhante;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 smtClean="0"/>
              <a:t>Possuir instalações, condições materiais e capacidade técnica e operacional para o desenvolvimento das atividades ou projetos previstos na parceria e o cumprimento das metas estabelecidas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075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REQUISITOS LEGAIS E OBRIGATÓRIOS</a:t>
            </a:r>
            <a:endParaRPr lang="pt-BR" sz="2000" i="1" dirty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83568" y="1916832"/>
            <a:ext cx="784887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/>
              <a:t>DOCUMENTOS OBRIGATÓRIOS PARA CELEBRAÇÃO DA PARCERIA (Art. 34 da Lei 13.019/2014)</a:t>
            </a:r>
          </a:p>
          <a:p>
            <a:pPr algn="just"/>
            <a:endParaRPr lang="pt-BR" sz="12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 err="1" smtClean="0"/>
              <a:t>CND´s</a:t>
            </a:r>
            <a:r>
              <a:rPr lang="pt-BR" dirty="0" smtClean="0"/>
              <a:t> de regularidade fiscal, previdenciária, tributária, de contribuições  e de dívida ativa;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 smtClean="0"/>
              <a:t>Cópia de Estatuto registrado e de eventuais alterações ou, se tratando de </a:t>
            </a:r>
            <a:r>
              <a:rPr lang="pt-BR" b="1" dirty="0" smtClean="0"/>
              <a:t>sociedade cooperativa, </a:t>
            </a:r>
            <a:r>
              <a:rPr lang="pt-BR" dirty="0" smtClean="0"/>
              <a:t>certidão simplificada emitida pela junta comercial;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 smtClean="0"/>
              <a:t>Cópia da Ata de Eleição do quadro de dirigente atual;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 smtClean="0"/>
              <a:t>Relação nominal atualizada dos dirigentes da OSC;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 smtClean="0"/>
              <a:t>Comprovação de que a OSC funciona no endereço por ela declarado (com base no CNPJ)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351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CHECKLIST DE VERIFICAÇÃO ESTATUTÁRIA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pic>
        <p:nvPicPr>
          <p:cNvPr id="15" name="Imagem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2" y="1950690"/>
            <a:ext cx="6086475" cy="363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71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CHECKLIST DE VERIFICAÇÃO ESTATUTÁRIA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pic>
        <p:nvPicPr>
          <p:cNvPr id="14" name="Imagem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2" y="1834530"/>
            <a:ext cx="6086475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m 1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2" y="2266950"/>
            <a:ext cx="6086475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97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CHECKLIST DE VERIFICAÇÃO ESTATUTÁRIA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pic>
        <p:nvPicPr>
          <p:cNvPr id="8" name="Imagem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2" y="1749127"/>
            <a:ext cx="6086475" cy="4560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84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TRANSPARÊNCIA E CONTROLE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683568" y="1916832"/>
            <a:ext cx="3888432" cy="3600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Administração Pública</a:t>
            </a:r>
            <a:endParaRPr lang="pt-BR" dirty="0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4608004" y="1916832"/>
            <a:ext cx="3852428" cy="3600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Organização da Soc. Civil (OSC)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83568" y="2276872"/>
            <a:ext cx="3888432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/>
              <a:t>(</a:t>
            </a:r>
            <a:r>
              <a:rPr lang="pt-BR" b="1" dirty="0"/>
              <a:t>Art. 10) </a:t>
            </a:r>
            <a:r>
              <a:rPr lang="pt-BR" dirty="0"/>
              <a:t>manter, em seu sítio eletrônico na internet, a relação das </a:t>
            </a:r>
            <a:r>
              <a:rPr lang="pt-BR" b="1" dirty="0"/>
              <a:t>parcerias celebradas </a:t>
            </a:r>
            <a:r>
              <a:rPr lang="pt-BR" dirty="0"/>
              <a:t>e dos respectivos </a:t>
            </a:r>
            <a:r>
              <a:rPr lang="pt-BR" b="1" dirty="0"/>
              <a:t>planos de trabalho</a:t>
            </a:r>
            <a:r>
              <a:rPr lang="pt-BR" dirty="0"/>
              <a:t>, </a:t>
            </a:r>
            <a:r>
              <a:rPr lang="pt-BR" b="1" dirty="0"/>
              <a:t>até 180 dias após o respectivo encerramento 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644648" y="2274550"/>
            <a:ext cx="3815784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/>
              <a:t>(</a:t>
            </a:r>
            <a:r>
              <a:rPr lang="pt-BR" b="1" dirty="0"/>
              <a:t>Art. 11) </a:t>
            </a:r>
            <a:r>
              <a:rPr lang="pt-BR" dirty="0"/>
              <a:t>deverá divulgar na internet e em locais visíveis de suas sedes sociais e dos estabelecimentos em que exerça suas ações, </a:t>
            </a:r>
            <a:r>
              <a:rPr lang="pt-BR" b="1" dirty="0"/>
              <a:t>todas as parcerias celebradas com o Poder Público. 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08854" y="6084004"/>
            <a:ext cx="7751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 lei 13.019/2014 harmoniza-se com a </a:t>
            </a:r>
            <a:r>
              <a:rPr lang="pt-BR" b="1" dirty="0" smtClean="0"/>
              <a:t>Lei de Acesso a Informação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683568" y="3787874"/>
            <a:ext cx="777686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50" b="1" dirty="0" smtClean="0"/>
              <a:t>INCLUÍDOS</a:t>
            </a:r>
            <a:r>
              <a:rPr lang="pt-BR" sz="1450" b="1" dirty="0"/>
              <a:t>, NO MÍNIMO: </a:t>
            </a:r>
            <a:endParaRPr lang="pt-BR" sz="1450" dirty="0"/>
          </a:p>
          <a:p>
            <a:r>
              <a:rPr lang="pt-BR" sz="1450" dirty="0"/>
              <a:t>•data de assinatura e identificação do instrumento de parceria e do órgão da adm. pública responsável; </a:t>
            </a:r>
          </a:p>
          <a:p>
            <a:r>
              <a:rPr lang="pt-BR" sz="1450" dirty="0"/>
              <a:t>•nome da organização da sociedade civil e seu número de CNPJ; </a:t>
            </a:r>
          </a:p>
          <a:p>
            <a:r>
              <a:rPr lang="pt-BR" sz="1450" dirty="0"/>
              <a:t>•descrição do objeto da parceria; </a:t>
            </a:r>
          </a:p>
          <a:p>
            <a:r>
              <a:rPr lang="pt-BR" sz="1450" dirty="0"/>
              <a:t>•valor total da parceria e valores liberados, quando for o caso; </a:t>
            </a:r>
          </a:p>
          <a:p>
            <a:r>
              <a:rPr lang="pt-BR" sz="1450" dirty="0"/>
              <a:t>•Situação da prestação de contas: data prevista para apresentação, a data que foi apresentada, prazo para análise e o resultado conclusivo; </a:t>
            </a:r>
          </a:p>
          <a:p>
            <a:r>
              <a:rPr lang="pt-BR" sz="1450" dirty="0"/>
              <a:t>•Quando vínculos à execução da parceria do objeto e pagos com recursos da parceria, o valor total da remuneração da equipe de trabalho </a:t>
            </a:r>
          </a:p>
        </p:txBody>
      </p:sp>
    </p:spTree>
    <p:extLst>
      <p:ext uri="{BB962C8B-B14F-4D97-AF65-F5344CB8AC3E}">
        <p14:creationId xmlns:p14="http://schemas.microsoft.com/office/powerpoint/2010/main" val="269193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5 FASES DA PARCERIA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sp>
        <p:nvSpPr>
          <p:cNvPr id="14" name="Seta para a direita 13"/>
          <p:cNvSpPr/>
          <p:nvPr/>
        </p:nvSpPr>
        <p:spPr>
          <a:xfrm>
            <a:off x="683568" y="1736812"/>
            <a:ext cx="7848872" cy="162018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539552" y="2168860"/>
            <a:ext cx="1584176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Planejamento e Gestão Adm. </a:t>
            </a:r>
            <a:endParaRPr lang="pt-BR" sz="1600" dirty="0"/>
          </a:p>
        </p:txBody>
      </p:sp>
      <p:sp>
        <p:nvSpPr>
          <p:cNvPr id="21" name="Retângulo de cantos arredondados 20"/>
          <p:cNvSpPr/>
          <p:nvPr/>
        </p:nvSpPr>
        <p:spPr>
          <a:xfrm>
            <a:off x="2129736" y="2168860"/>
            <a:ext cx="1584176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Seleção e celebração</a:t>
            </a:r>
            <a:endParaRPr lang="pt-BR" sz="1600" dirty="0"/>
          </a:p>
        </p:txBody>
      </p:sp>
      <p:sp>
        <p:nvSpPr>
          <p:cNvPr id="22" name="Retângulo de cantos arredondados 21"/>
          <p:cNvSpPr/>
          <p:nvPr/>
        </p:nvSpPr>
        <p:spPr>
          <a:xfrm>
            <a:off x="3743908" y="2168860"/>
            <a:ext cx="1584176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Execução</a:t>
            </a:r>
            <a:endParaRPr lang="pt-BR" sz="1600" dirty="0"/>
          </a:p>
        </p:txBody>
      </p:sp>
      <p:sp>
        <p:nvSpPr>
          <p:cNvPr id="23" name="Retângulo de cantos arredondados 22"/>
          <p:cNvSpPr/>
          <p:nvPr/>
        </p:nvSpPr>
        <p:spPr>
          <a:xfrm>
            <a:off x="5348404" y="2168860"/>
            <a:ext cx="1584176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Monitoramento e Avaliação</a:t>
            </a:r>
            <a:endParaRPr lang="pt-BR" sz="1600" dirty="0"/>
          </a:p>
        </p:txBody>
      </p:sp>
      <p:sp>
        <p:nvSpPr>
          <p:cNvPr id="24" name="Retângulo de cantos arredondados 23"/>
          <p:cNvSpPr/>
          <p:nvPr/>
        </p:nvSpPr>
        <p:spPr>
          <a:xfrm>
            <a:off x="6948264" y="2181932"/>
            <a:ext cx="1584176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Prestação de Contas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88431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827584" y="2494930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latin typeface="Myriad Pro Light" pitchFamily="34" charset="0"/>
                <a:cs typeface="Arial" pitchFamily="34" charset="0"/>
              </a:rPr>
              <a:t>DIRETRIZES E PRINÍCIPIOS </a:t>
            </a:r>
          </a:p>
          <a:p>
            <a:pPr algn="ctr"/>
            <a:r>
              <a:rPr lang="pt-BR" sz="3600" b="1" dirty="0" smtClean="0">
                <a:latin typeface="Myriad Pro Light" pitchFamily="34" charset="0"/>
                <a:cs typeface="Arial" pitchFamily="34" charset="0"/>
              </a:rPr>
              <a:t>DA LEI Nº 13.019/2014</a:t>
            </a:r>
          </a:p>
          <a:p>
            <a:pPr algn="ctr"/>
            <a:r>
              <a:rPr lang="pt-BR" sz="3600" b="1" dirty="0" smtClean="0">
                <a:latin typeface="Myriad Pro Light" pitchFamily="34" charset="0"/>
                <a:cs typeface="Arial" pitchFamily="34" charset="0"/>
              </a:rPr>
              <a:t>(com as alterações dadas pela Lei 13.204/2015)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12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683568" y="1246476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5 FASES DA PARCERIA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sp>
        <p:nvSpPr>
          <p:cNvPr id="6" name="Seta para a direita 5"/>
          <p:cNvSpPr/>
          <p:nvPr/>
        </p:nvSpPr>
        <p:spPr>
          <a:xfrm>
            <a:off x="683568" y="1743564"/>
            <a:ext cx="7848872" cy="162018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539552" y="2168860"/>
            <a:ext cx="1584176" cy="72008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Planejamento e Gestão Adm. </a:t>
            </a:r>
            <a:endParaRPr lang="pt-BR" sz="1600" dirty="0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2129736" y="2168860"/>
            <a:ext cx="1584176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Seleção e celebração</a:t>
            </a:r>
            <a:endParaRPr lang="pt-BR" sz="1600" dirty="0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3743908" y="2168860"/>
            <a:ext cx="1584176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Execução</a:t>
            </a:r>
            <a:endParaRPr lang="pt-BR" sz="1600" dirty="0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5348404" y="2168860"/>
            <a:ext cx="1584176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Monitoramento e Avaliação</a:t>
            </a:r>
            <a:endParaRPr lang="pt-BR" sz="1600" dirty="0"/>
          </a:p>
        </p:txBody>
      </p:sp>
      <p:sp>
        <p:nvSpPr>
          <p:cNvPr id="20" name="Retângulo de cantos arredondados 19"/>
          <p:cNvSpPr/>
          <p:nvPr/>
        </p:nvSpPr>
        <p:spPr>
          <a:xfrm>
            <a:off x="6948264" y="2181932"/>
            <a:ext cx="1584176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Prestação de Contas</a:t>
            </a:r>
            <a:endParaRPr lang="pt-BR" sz="1600" dirty="0"/>
          </a:p>
        </p:txBody>
      </p:sp>
      <p:cxnSp>
        <p:nvCxnSpPr>
          <p:cNvPr id="5" name="Conector reto 4"/>
          <p:cNvCxnSpPr>
            <a:stCxn id="8" idx="2"/>
          </p:cNvCxnSpPr>
          <p:nvPr/>
        </p:nvCxnSpPr>
        <p:spPr>
          <a:xfrm>
            <a:off x="1331640" y="2888940"/>
            <a:ext cx="0" cy="32403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331640" y="3212976"/>
            <a:ext cx="511256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>
            <a:off x="2933818" y="321297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Retângulo 26"/>
          <p:cNvSpPr/>
          <p:nvPr/>
        </p:nvSpPr>
        <p:spPr>
          <a:xfrm>
            <a:off x="683568" y="3501008"/>
            <a:ext cx="3852428" cy="5040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ADMINISTRAÇÃO PÚBLICA</a:t>
            </a:r>
            <a:endParaRPr lang="pt-BR" b="1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683568" y="4005064"/>
            <a:ext cx="3852428" cy="1846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Capac. </a:t>
            </a:r>
            <a:r>
              <a:rPr lang="pt-BR" sz="1600" dirty="0" err="1" smtClean="0"/>
              <a:t>Operac</a:t>
            </a:r>
            <a:r>
              <a:rPr lang="pt-BR" sz="1600" dirty="0" smtClean="0"/>
              <a:t>. p/ celebrar  (art. 8º);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Criação de Com. de Seleção (art. 2º, X);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Criação de Com. </a:t>
            </a:r>
            <a:r>
              <a:rPr lang="pt-BR" sz="1600" dirty="0" err="1" smtClean="0"/>
              <a:t>Monit</a:t>
            </a:r>
            <a:r>
              <a:rPr lang="pt-BR" sz="1600" dirty="0" smtClean="0"/>
              <a:t>. </a:t>
            </a:r>
            <a:r>
              <a:rPr lang="pt-BR" sz="1600" dirty="0"/>
              <a:t>e</a:t>
            </a:r>
            <a:r>
              <a:rPr lang="pt-BR" sz="1600" dirty="0" smtClean="0"/>
              <a:t> Aval (art. 2º, IX e XI;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Instrumentais (PMIS e PT) </a:t>
            </a:r>
            <a:r>
              <a:rPr lang="pt-BR" sz="1600" dirty="0" err="1" smtClean="0"/>
              <a:t>arts</a:t>
            </a:r>
            <a:r>
              <a:rPr lang="pt-BR" sz="1600" dirty="0" smtClean="0"/>
              <a:t>. 18 a 22));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Apreciação de Contas (art. 71)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Edital de Chamamento (Art. 24, § 1º)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4788024" y="4005064"/>
            <a:ext cx="3744416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Elaboração da atividade/projeto com visão do todo, desde 1º desembolso até a fase final de apresentação da PC e resultados (art. 19);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Alocar os recursos humanos e materiais necessários;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Normatização interna (art. 33)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4788024" y="3501008"/>
            <a:ext cx="3744416" cy="5040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ORGANIZAÇÃO DA SOCIEDADE CIVIL</a:t>
            </a:r>
            <a:endParaRPr lang="pt-BR" b="1" dirty="0"/>
          </a:p>
        </p:txBody>
      </p:sp>
      <p:cxnSp>
        <p:nvCxnSpPr>
          <p:cNvPr id="36" name="Conector de seta reta 35"/>
          <p:cNvCxnSpPr/>
          <p:nvPr/>
        </p:nvCxnSpPr>
        <p:spPr>
          <a:xfrm>
            <a:off x="6435928" y="321297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05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/>
          <p:cNvSpPr txBox="1"/>
          <p:nvPr/>
        </p:nvSpPr>
        <p:spPr>
          <a:xfrm>
            <a:off x="827584" y="223362"/>
            <a:ext cx="41002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 smtClean="0">
                <a:solidFill>
                  <a:schemeClr val="bg1"/>
                </a:solidFill>
                <a:latin typeface="OldSansBlack" pitchFamily="2" charset="0"/>
                <a:cs typeface="Arial" pitchFamily="34" charset="0"/>
              </a:rPr>
              <a:t>SITUAÇÃO FISCAL DE ESTADO</a:t>
            </a:r>
            <a:endParaRPr lang="pt-BR" sz="2200" b="1" dirty="0">
              <a:solidFill>
                <a:schemeClr val="bg1"/>
              </a:solidFill>
              <a:latin typeface="OldSansBlack" pitchFamily="2" charset="0"/>
              <a:cs typeface="Arial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3" name="Retângulo de cantos arredondados 2"/>
          <p:cNvSpPr/>
          <p:nvPr/>
        </p:nvSpPr>
        <p:spPr>
          <a:xfrm>
            <a:off x="827584" y="3501008"/>
            <a:ext cx="7704856" cy="26294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2000" b="1" dirty="0"/>
              <a:t>Art. </a:t>
            </a:r>
            <a:r>
              <a:rPr lang="pt-BR" sz="2000" b="1" dirty="0" smtClean="0"/>
              <a:t>29 da Lei </a:t>
            </a:r>
            <a:r>
              <a:rPr lang="pt-BR" sz="2000" b="1" dirty="0"/>
              <a:t>13.019/2014 </a:t>
            </a:r>
            <a:r>
              <a:rPr lang="pt-BR" sz="2000" dirty="0"/>
              <a:t>– </a:t>
            </a:r>
            <a:r>
              <a:rPr lang="pt-BR" sz="2000" dirty="0" smtClean="0"/>
              <a:t>Os termos de colaboração ou de fomento que envolvam recursos decorrentes de emendas parlamentares às leis orçamentárias anuais e os acordos de cooperação serão celebrados </a:t>
            </a:r>
            <a:r>
              <a:rPr lang="pt-BR" sz="2000" b="1" dirty="0" smtClean="0"/>
              <a:t>sem chamamento público</a:t>
            </a:r>
            <a:r>
              <a:rPr lang="pt-BR" sz="2000" dirty="0" smtClean="0"/>
              <a:t>, exceto, em relação aos acordos de cooperação, quando o objeto </a:t>
            </a:r>
            <a:r>
              <a:rPr lang="pt-BR" sz="2000" b="1" dirty="0" smtClean="0"/>
              <a:t>envolver a celebração de comodato, doação de bens ou outra forma de compartilhamento de recurso patrimonial</a:t>
            </a:r>
            <a:r>
              <a:rPr lang="pt-BR" sz="2000" dirty="0" smtClean="0"/>
              <a:t>, hipótese em que </a:t>
            </a:r>
            <a:r>
              <a:rPr lang="pt-BR" sz="2000" b="1" dirty="0" smtClean="0"/>
              <a:t>o respectivo chamamento público observará o disposto nesta Lei.</a:t>
            </a:r>
            <a:endParaRPr lang="pt-BR" sz="20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683568" y="1246476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5 FASES DA PARCERIA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sp>
        <p:nvSpPr>
          <p:cNvPr id="17" name="Seta para a direita 16"/>
          <p:cNvSpPr/>
          <p:nvPr/>
        </p:nvSpPr>
        <p:spPr>
          <a:xfrm>
            <a:off x="683568" y="1743564"/>
            <a:ext cx="7848872" cy="162018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539552" y="2168860"/>
            <a:ext cx="1584176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Planejamento e Gestão Adm. </a:t>
            </a:r>
            <a:endParaRPr lang="pt-BR" sz="1600" dirty="0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2129736" y="2168860"/>
            <a:ext cx="1584176" cy="72008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Seleção e celebração</a:t>
            </a:r>
            <a:endParaRPr lang="pt-BR" sz="1600" dirty="0"/>
          </a:p>
        </p:txBody>
      </p:sp>
      <p:sp>
        <p:nvSpPr>
          <p:cNvPr id="20" name="Retângulo de cantos arredondados 19"/>
          <p:cNvSpPr/>
          <p:nvPr/>
        </p:nvSpPr>
        <p:spPr>
          <a:xfrm>
            <a:off x="3743908" y="2168860"/>
            <a:ext cx="1584176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Execução</a:t>
            </a:r>
            <a:endParaRPr lang="pt-BR" sz="1600" dirty="0"/>
          </a:p>
        </p:txBody>
      </p:sp>
      <p:sp>
        <p:nvSpPr>
          <p:cNvPr id="21" name="Retângulo de cantos arredondados 20"/>
          <p:cNvSpPr/>
          <p:nvPr/>
        </p:nvSpPr>
        <p:spPr>
          <a:xfrm>
            <a:off x="5348404" y="2168860"/>
            <a:ext cx="1584176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Monitoramento e Avaliação</a:t>
            </a:r>
            <a:endParaRPr lang="pt-BR" sz="1600" dirty="0"/>
          </a:p>
        </p:txBody>
      </p:sp>
      <p:sp>
        <p:nvSpPr>
          <p:cNvPr id="22" name="Retângulo de cantos arredondados 21"/>
          <p:cNvSpPr/>
          <p:nvPr/>
        </p:nvSpPr>
        <p:spPr>
          <a:xfrm>
            <a:off x="6948264" y="2181932"/>
            <a:ext cx="1584176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Prestação de Contas</a:t>
            </a:r>
            <a:endParaRPr lang="pt-BR" sz="1600" dirty="0"/>
          </a:p>
        </p:txBody>
      </p:sp>
      <p:cxnSp>
        <p:nvCxnSpPr>
          <p:cNvPr id="25" name="Conector de seta reta 24"/>
          <p:cNvCxnSpPr>
            <a:stCxn id="19" idx="2"/>
          </p:cNvCxnSpPr>
          <p:nvPr/>
        </p:nvCxnSpPr>
        <p:spPr>
          <a:xfrm>
            <a:off x="2921824" y="2888940"/>
            <a:ext cx="11994" cy="6120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97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DA ABETURA DE CONTA BANCÁRIA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77" y="2204862"/>
            <a:ext cx="3245346" cy="432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004" y="2204863"/>
            <a:ext cx="3924436" cy="432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68077" y="1988840"/>
            <a:ext cx="3427859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ABERTURA DE CONTA BANCÁRIA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788024" y="2020197"/>
            <a:ext cx="374441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REGULARIZAR CONTA ABERTA</a:t>
            </a:r>
            <a:endParaRPr lang="pt-B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4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DA MOVIMENTAÇÃO E  APLICAÇÃO FINANCEIRA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83568" y="1916832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/>
              <a:t>(Art. 51 Lei 13.019/2014)</a:t>
            </a:r>
            <a:endParaRPr lang="pt-BR" sz="2400" dirty="0" smtClean="0"/>
          </a:p>
          <a:p>
            <a:pPr algn="just"/>
            <a:r>
              <a:rPr lang="pt-BR" sz="2400" dirty="0" smtClean="0"/>
              <a:t>Os recursos recebidos em decorrência da parceira serão depositados em conta corrente </a:t>
            </a:r>
            <a:r>
              <a:rPr lang="pt-BR" sz="2400" b="1" dirty="0" smtClean="0"/>
              <a:t>específica isenta de tarifa bancária na instituição pública determinada pela administração.</a:t>
            </a:r>
            <a:r>
              <a:rPr lang="pt-BR" sz="2400" dirty="0" smtClean="0"/>
              <a:t> </a:t>
            </a:r>
            <a:endParaRPr lang="pt-BR" sz="24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683568" y="4082296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/>
              <a:t>(Art. 53 Lei 13.019/2014)</a:t>
            </a:r>
            <a:endParaRPr lang="pt-BR" sz="2400" dirty="0" smtClean="0"/>
          </a:p>
          <a:p>
            <a:pPr algn="just"/>
            <a:r>
              <a:rPr lang="pt-BR" sz="2400" dirty="0" smtClean="0"/>
              <a:t>Toda a movimentação de recursos no âmbito da parceria será realizada mediante transferência eletrônica sujeita à identificação do beneficiário final e à obrigatoriedade de depósito em sua conta bancária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7906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ATOS DE IMPROBIDADE ADMINISTRATIVA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83568" y="1844824"/>
            <a:ext cx="7848872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DANO AO ERÁRIO</a:t>
            </a:r>
            <a:endParaRPr lang="pt-BR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683568" y="2708920"/>
            <a:ext cx="784887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VIII – </a:t>
            </a:r>
            <a:r>
              <a:rPr lang="pt-BR" b="1" dirty="0" smtClean="0"/>
              <a:t>Frustrar a licitude </a:t>
            </a:r>
            <a:r>
              <a:rPr lang="pt-BR" dirty="0" smtClean="0"/>
              <a:t> de processo licitatório ou de processo </a:t>
            </a:r>
            <a:r>
              <a:rPr lang="pt-BR" b="1" dirty="0" smtClean="0"/>
              <a:t>seletivo para celebração de parceria </a:t>
            </a:r>
            <a:r>
              <a:rPr lang="pt-BR" dirty="0" smtClean="0"/>
              <a:t>com entidades sem fins lucrativos, ou dispensá-los indevidamente;</a:t>
            </a:r>
          </a:p>
          <a:p>
            <a:pPr algn="just"/>
            <a:endParaRPr lang="pt-BR" dirty="0" smtClean="0"/>
          </a:p>
          <a:p>
            <a:pPr algn="just"/>
            <a:endParaRPr lang="pt-BR" sz="500" dirty="0" smtClean="0"/>
          </a:p>
          <a:p>
            <a:pPr algn="just"/>
            <a:r>
              <a:rPr lang="pt-BR" dirty="0" smtClean="0"/>
              <a:t>XVI – </a:t>
            </a:r>
            <a:r>
              <a:rPr lang="pt-BR" dirty="0"/>
              <a:t>facilitar ou concorrer, por qualquer forma, para a incorporação, ao patrimônio particular de pessoa física ou jurídica, de bens, rendas, verbas ou valores públicos transferidos pela administração pública a entidades privadas mediante celebração de parcerias, </a:t>
            </a:r>
            <a:r>
              <a:rPr lang="pt-BR" b="1" dirty="0"/>
              <a:t>sem a observância das formalidades legais ou regulamentares aplicáveis à espécie</a:t>
            </a:r>
            <a:r>
              <a:rPr lang="pt-BR" dirty="0" smtClean="0"/>
              <a:t>;</a:t>
            </a:r>
            <a:r>
              <a:rPr lang="pt-BR" b="1" dirty="0" smtClean="0"/>
              <a:t> </a:t>
            </a:r>
          </a:p>
          <a:p>
            <a:pPr algn="just"/>
            <a:endParaRPr lang="pt-BR" sz="5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683568" y="2308806"/>
            <a:ext cx="7848872" cy="40011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Alteração do Art. 10 da Lei nº 8.429/1992</a:t>
            </a:r>
            <a:endParaRPr lang="pt-BR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737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ATOS DE IMPROBIDADE ADMINISTRATIVA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83568" y="1844824"/>
            <a:ext cx="7848872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DANO AO ERÁRIO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683568" y="2308806"/>
            <a:ext cx="7848872" cy="40011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Alteração do Art. 10 da Lei nº 8.429/1992</a:t>
            </a:r>
            <a:endParaRPr lang="pt-BR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83568" y="2708915"/>
            <a:ext cx="784887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XVII </a:t>
            </a:r>
            <a:r>
              <a:rPr lang="pt-BR" dirty="0"/>
              <a:t>– permitir ou concorrer para que pessoa física ou jurídica privada utilize bens, rendas, verbas ou valores públicos transferidos pela administração pública a entidade privada mediante celebração de parcerias, sem a observância das formalidades legais ou regulamentares aplicáveis à espécie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endParaRPr lang="pt-BR" sz="500" dirty="0" smtClean="0"/>
          </a:p>
          <a:p>
            <a:r>
              <a:rPr lang="pt-BR" dirty="0" smtClean="0"/>
              <a:t>XVIII – </a:t>
            </a:r>
            <a:r>
              <a:rPr lang="pt-BR" b="1" dirty="0" smtClean="0"/>
              <a:t>celebrar parcerias da administração pública com entidades privadas sem observâncias das formalidades legais ou regulamentares aplicáveis à espécie;</a:t>
            </a:r>
          </a:p>
          <a:p>
            <a:endParaRPr lang="pt-BR" sz="500" b="1" dirty="0"/>
          </a:p>
        </p:txBody>
      </p:sp>
    </p:spTree>
    <p:extLst>
      <p:ext uri="{BB962C8B-B14F-4D97-AF65-F5344CB8AC3E}">
        <p14:creationId xmlns:p14="http://schemas.microsoft.com/office/powerpoint/2010/main" val="375754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ATOS DE IMPROBIDADE ADMINISTRATIVA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83568" y="1844824"/>
            <a:ext cx="7848872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DANO AO ERÁRIO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683568" y="2308806"/>
            <a:ext cx="7848872" cy="40011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Alteração do Art. 10 da Lei nº 8.429/1992</a:t>
            </a:r>
            <a:endParaRPr lang="pt-BR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83568" y="2708915"/>
            <a:ext cx="7848872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XIX </a:t>
            </a:r>
            <a:r>
              <a:rPr lang="pt-BR" dirty="0"/>
              <a:t>– agir negligentemente na celebração, fiscalização e análise das prestações de contas de parcerias firmadas pela administração pública com entidades privadas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endParaRPr lang="pt-BR" sz="500" dirty="0"/>
          </a:p>
          <a:p>
            <a:r>
              <a:rPr lang="pt-BR" dirty="0"/>
              <a:t>XX - Liberar recursos de parcerias firmadas pela administração pública com entidades privadas sem a estrita observância das normas pertinentes ou influir de qualquer forma para a sua aplicação irregular (XXI repetido);</a:t>
            </a:r>
          </a:p>
        </p:txBody>
      </p:sp>
    </p:spTree>
    <p:extLst>
      <p:ext uri="{BB962C8B-B14F-4D97-AF65-F5344CB8AC3E}">
        <p14:creationId xmlns:p14="http://schemas.microsoft.com/office/powerpoint/2010/main" val="338904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ATOS DE IMPROBIDADE ADMINISTRATIVA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83568" y="1844824"/>
            <a:ext cx="7848872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DANO AO ERÁRIO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683568" y="2308806"/>
            <a:ext cx="7848872" cy="40011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Alteração do Art. 11 da Lei nº 8.429/1992</a:t>
            </a:r>
            <a:endParaRPr lang="pt-BR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83568" y="2708915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 </a:t>
            </a:r>
            <a:endParaRPr lang="pt-BR" dirty="0" smtClean="0"/>
          </a:p>
          <a:p>
            <a:r>
              <a:rPr lang="pt-BR" dirty="0" smtClean="0"/>
              <a:t>VIII </a:t>
            </a:r>
            <a:r>
              <a:rPr lang="pt-BR" dirty="0"/>
              <a:t>- descumprir as normas relativas à celebração, fiscalização e aprovação de contas de parcerias firmadas pela administração pública com entidades privadas.   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683568" y="4255928"/>
            <a:ext cx="7848872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Os </a:t>
            </a:r>
            <a:r>
              <a:rPr lang="pt-BR" b="1" dirty="0" smtClean="0"/>
              <a:t>PROCESSOS DE EMENDAS PARLAMENTARES </a:t>
            </a:r>
            <a:r>
              <a:rPr lang="pt-BR" dirty="0" smtClean="0"/>
              <a:t>não serão objetos de </a:t>
            </a:r>
            <a:r>
              <a:rPr lang="pt-BR" b="1" dirty="0" smtClean="0"/>
              <a:t>CHAMAMENTO PÚBLICO, </a:t>
            </a:r>
            <a:r>
              <a:rPr lang="pt-BR" dirty="0" smtClean="0"/>
              <a:t>porém as demais exigências dispostas na Lei 13.019/2014 deverão ser todas observadas, sob pena dos responsáveis envolvidos na parceria responderem por crime de improbidade administrativa,  conforme disposição nos artigos 10 e 11 da Lei 8.429/1992.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351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921" y="-84507"/>
            <a:ext cx="9382530" cy="6942507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7164288" y="6551766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67544" y="836712"/>
            <a:ext cx="8229600" cy="826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632248" y="5445224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 </a:t>
            </a:r>
            <a:r>
              <a:rPr lang="pt-BR" sz="2400" b="1" dirty="0" smtClean="0">
                <a:solidFill>
                  <a:srgbClr val="002060"/>
                </a:solidFill>
              </a:rPr>
              <a:t>OBRIGADO!</a:t>
            </a:r>
            <a:endParaRPr lang="pt-BR" sz="2400" dirty="0" smtClean="0">
              <a:solidFill>
                <a:srgbClr val="002060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03648" y="1124744"/>
            <a:ext cx="6966271" cy="4191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Gerência </a:t>
            </a:r>
            <a:r>
              <a:rPr lang="pt-BR" sz="2400" b="1" dirty="0">
                <a:solidFill>
                  <a:schemeClr val="tx2">
                    <a:lumMod val="75000"/>
                  </a:schemeClr>
                </a:solidFill>
              </a:rPr>
              <a:t>de Convênios</a:t>
            </a:r>
          </a:p>
          <a:p>
            <a:pPr algn="ctr"/>
            <a:r>
              <a:rPr lang="pt-BR" sz="2400" dirty="0">
                <a:hlinkClick r:id="rId4"/>
              </a:rPr>
              <a:t>convenios@setades.es.gov.br</a:t>
            </a:r>
            <a:endParaRPr lang="pt-BR" sz="2400" dirty="0"/>
          </a:p>
          <a:p>
            <a:pPr algn="ctr"/>
            <a:r>
              <a:rPr lang="pt-BR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Tel.: 3636-6804</a:t>
            </a:r>
            <a:endParaRPr lang="pt-BR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Luciane Aparecida </a:t>
            </a:r>
            <a:r>
              <a:rPr lang="pt-BR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Bolda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(Gerente)</a:t>
            </a:r>
          </a:p>
          <a:p>
            <a:pPr algn="ctr"/>
            <a:endParaRPr lang="pt-BR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Equipe </a:t>
            </a:r>
            <a:endParaRPr lang="pt-BR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70000"/>
              </a:lnSpc>
            </a:pPr>
            <a:r>
              <a:rPr lang="pt-BR" sz="2400" dirty="0" err="1"/>
              <a:t>Aldemar</a:t>
            </a:r>
            <a:r>
              <a:rPr lang="pt-BR" sz="2400" dirty="0"/>
              <a:t> Geraldo da Cruz – Tel. 3636-6810 </a:t>
            </a:r>
          </a:p>
          <a:p>
            <a:pPr algn="ctr">
              <a:lnSpc>
                <a:spcPct val="170000"/>
              </a:lnSpc>
            </a:pPr>
            <a:r>
              <a:rPr lang="pt-BR" sz="2400" dirty="0"/>
              <a:t>Maria Ângela M. </a:t>
            </a:r>
            <a:r>
              <a:rPr lang="pt-BR" sz="2400" dirty="0" err="1"/>
              <a:t>Zamprognio</a:t>
            </a:r>
            <a:r>
              <a:rPr lang="pt-BR" sz="2400" dirty="0"/>
              <a:t> – Tel. 3636-6806</a:t>
            </a:r>
          </a:p>
          <a:p>
            <a:pPr algn="ctr">
              <a:lnSpc>
                <a:spcPct val="170000"/>
              </a:lnSpc>
            </a:pPr>
            <a:r>
              <a:rPr lang="pt-BR" sz="2400" dirty="0" err="1"/>
              <a:t>Jhonatam</a:t>
            </a:r>
            <a:r>
              <a:rPr lang="pt-BR" sz="2400" dirty="0"/>
              <a:t> </a:t>
            </a:r>
            <a:r>
              <a:rPr lang="pt-BR" sz="2400" dirty="0" err="1"/>
              <a:t>Sunderson</a:t>
            </a:r>
            <a:r>
              <a:rPr lang="pt-BR" sz="2400" dirty="0"/>
              <a:t> Rodrigues (Estagiário de Direito)</a:t>
            </a:r>
          </a:p>
        </p:txBody>
      </p:sp>
    </p:spTree>
    <p:extLst>
      <p:ext uri="{BB962C8B-B14F-4D97-AF65-F5344CB8AC3E}">
        <p14:creationId xmlns:p14="http://schemas.microsoft.com/office/powerpoint/2010/main" val="32323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/>
          <p:cNvSpPr txBox="1"/>
          <p:nvPr/>
        </p:nvSpPr>
        <p:spPr>
          <a:xfrm>
            <a:off x="827584" y="223362"/>
            <a:ext cx="41002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 smtClean="0">
                <a:solidFill>
                  <a:schemeClr val="bg1"/>
                </a:solidFill>
                <a:latin typeface="OldSansBlack" pitchFamily="2" charset="0"/>
                <a:cs typeface="Arial" pitchFamily="34" charset="0"/>
              </a:rPr>
              <a:t>SITUAÇÃO FISCAL DE ESTADO</a:t>
            </a:r>
            <a:endParaRPr lang="pt-BR" sz="2200" b="1" dirty="0">
              <a:solidFill>
                <a:schemeClr val="bg1"/>
              </a:solidFill>
              <a:latin typeface="OldSansBlack" pitchFamily="2" charset="0"/>
              <a:cs typeface="Arial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683568" y="3861048"/>
            <a:ext cx="784887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Fundamentos  - </a:t>
            </a:r>
            <a:r>
              <a:rPr lang="pt-BR" b="1" dirty="0" smtClean="0"/>
              <a:t>Gestão pública democrática; Participação social e Fortalecimentos da Sociedade Civil;</a:t>
            </a:r>
          </a:p>
          <a:p>
            <a:endParaRPr lang="pt-BR" sz="1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Fundamentos agregados aos já existentes – </a:t>
            </a:r>
            <a:r>
              <a:rPr lang="pt-BR" b="1" dirty="0" smtClean="0"/>
              <a:t>transparência na aplicação dos recursos públicos, legalidade, legitimidade, impessoalidade, moralidade, publicidade, economicidade, eficácia e eficiência;</a:t>
            </a:r>
          </a:p>
          <a:p>
            <a:endParaRPr lang="pt-BR" sz="1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Conjunto de pressupostos – </a:t>
            </a:r>
            <a:r>
              <a:rPr lang="pt-BR" b="1" dirty="0" smtClean="0"/>
              <a:t>materialidade a norma legal e norteiam a forma de parceria entre o ente público e as </a:t>
            </a:r>
            <a:r>
              <a:rPr lang="pt-BR" b="1" dirty="0" err="1" smtClean="0"/>
              <a:t>OSC´s</a:t>
            </a:r>
            <a:r>
              <a:rPr lang="pt-BR" b="1" dirty="0" smtClean="0"/>
              <a:t>.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PRESSUPOSTOS LEGAIS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827584" y="1844824"/>
            <a:ext cx="7704856" cy="18373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2000" b="1" dirty="0"/>
              <a:t>Art. 5º da Lei 13.019/2014 </a:t>
            </a:r>
            <a:r>
              <a:rPr lang="pt-BR" sz="2000" dirty="0"/>
              <a:t>– O regime jurídico de que trata esta Lei tem como fundamentos a gestão pública democrática, a participação da sociedade civil, a transparência na aplicação dos recursos públicos, os princípios da legalidade, da legitimidade, da impessoalidade, da moralidade, da publicidade, da economicidade, da eficiência e da eficácia</a:t>
            </a:r>
          </a:p>
        </p:txBody>
      </p:sp>
    </p:spTree>
    <p:extLst>
      <p:ext uri="{BB962C8B-B14F-4D97-AF65-F5344CB8AC3E}">
        <p14:creationId xmlns:p14="http://schemas.microsoft.com/office/powerpoint/2010/main" val="90657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/>
          <p:cNvSpPr txBox="1"/>
          <p:nvPr/>
        </p:nvSpPr>
        <p:spPr>
          <a:xfrm>
            <a:off x="827584" y="223362"/>
            <a:ext cx="41002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 smtClean="0">
                <a:solidFill>
                  <a:schemeClr val="bg1"/>
                </a:solidFill>
                <a:latin typeface="OldSansBlack" pitchFamily="2" charset="0"/>
                <a:cs typeface="Arial" pitchFamily="34" charset="0"/>
              </a:rPr>
              <a:t>SITUAÇÃO FISCAL DE ESTADO</a:t>
            </a:r>
            <a:endParaRPr lang="pt-BR" sz="2200" b="1" dirty="0">
              <a:solidFill>
                <a:schemeClr val="bg1"/>
              </a:solidFill>
              <a:latin typeface="OldSansBlack" pitchFamily="2" charset="0"/>
              <a:cs typeface="Arial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15" name="CaixaDeTexto 14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PRINCIPAIS AVANÇOS / INOVAÇÕES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83568" y="170080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Abrangência Nacional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683568" y="242088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Chamamento Púbico</a:t>
            </a:r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4283968" y="1700808"/>
            <a:ext cx="0" cy="3693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4283968" y="2142148"/>
            <a:ext cx="0" cy="91403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4283968" y="3140968"/>
            <a:ext cx="0" cy="9361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4283968" y="4149080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4355976" y="1700808"/>
            <a:ext cx="417646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2060"/>
                </a:solidFill>
              </a:rPr>
              <a:t>União, Estados, DF e Municípios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4355976" y="2132856"/>
            <a:ext cx="417646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Antes era de livre indicação do Gestor. </a:t>
            </a:r>
            <a:r>
              <a:rPr lang="pt-BR" b="1" dirty="0" smtClean="0">
                <a:solidFill>
                  <a:srgbClr val="002060"/>
                </a:solidFill>
              </a:rPr>
              <a:t>Transparência e democratização do acesso às parcerias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683568" y="336976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Manifestação de Interesse Social</a:t>
            </a:r>
            <a:endParaRPr lang="pt-BR" dirty="0"/>
          </a:p>
        </p:txBody>
      </p:sp>
      <p:sp>
        <p:nvSpPr>
          <p:cNvPr id="43" name="CaixaDeTexto 42"/>
          <p:cNvSpPr txBox="1"/>
          <p:nvPr/>
        </p:nvSpPr>
        <p:spPr>
          <a:xfrm>
            <a:off x="4355976" y="3153742"/>
            <a:ext cx="417646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Propostas de </a:t>
            </a:r>
            <a:r>
              <a:rPr lang="pt-BR" b="1" dirty="0" smtClean="0">
                <a:solidFill>
                  <a:srgbClr val="002060"/>
                </a:solidFill>
              </a:rPr>
              <a:t>chamamento público </a:t>
            </a:r>
            <a:r>
              <a:rPr lang="pt-BR" dirty="0" smtClean="0">
                <a:solidFill>
                  <a:srgbClr val="002060"/>
                </a:solidFill>
              </a:rPr>
              <a:t>pelas próprias OSC, movimentos sociais interessados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683568" y="428380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Contrapartida Financeira (</a:t>
            </a:r>
            <a:r>
              <a:rPr lang="pt-BR" sz="1400" dirty="0" smtClean="0"/>
              <a:t>Art. 35, § 1º)</a:t>
            </a:r>
            <a:endParaRPr lang="pt-BR" sz="1400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4355976" y="4150821"/>
            <a:ext cx="417646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Vedada a exigência de contrapartida financeira, facultada a de bens e serviços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683568" y="516648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Remuneração de Custos Indiretos</a:t>
            </a:r>
            <a:endParaRPr lang="pt-BR" sz="1400" dirty="0"/>
          </a:p>
        </p:txBody>
      </p:sp>
      <p:cxnSp>
        <p:nvCxnSpPr>
          <p:cNvPr id="53" name="Conector reto 52"/>
          <p:cNvCxnSpPr/>
          <p:nvPr/>
        </p:nvCxnSpPr>
        <p:spPr>
          <a:xfrm>
            <a:off x="4283968" y="4878452"/>
            <a:ext cx="0" cy="91403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4" name="CaixaDeTexto 53"/>
          <p:cNvSpPr txBox="1"/>
          <p:nvPr/>
        </p:nvSpPr>
        <p:spPr>
          <a:xfrm>
            <a:off x="4355976" y="4869160"/>
            <a:ext cx="417646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2060"/>
                </a:solidFill>
              </a:rPr>
              <a:t>Necessários à execução do objeto, seja qual for a proporção em relação ao valor total da parceria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57" name="CaixaDeTexto 56"/>
          <p:cNvSpPr txBox="1"/>
          <p:nvPr/>
        </p:nvSpPr>
        <p:spPr>
          <a:xfrm>
            <a:off x="683568" y="6032321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Remuneração Equipe de Trabalho</a:t>
            </a:r>
            <a:endParaRPr lang="pt-BR" sz="1400" dirty="0"/>
          </a:p>
        </p:txBody>
      </p:sp>
      <p:cxnSp>
        <p:nvCxnSpPr>
          <p:cNvPr id="58" name="Conector reto 57"/>
          <p:cNvCxnSpPr/>
          <p:nvPr/>
        </p:nvCxnSpPr>
        <p:spPr>
          <a:xfrm>
            <a:off x="4283968" y="5879013"/>
            <a:ext cx="0" cy="64633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9" name="CaixaDeTexto 58"/>
          <p:cNvSpPr txBox="1"/>
          <p:nvPr/>
        </p:nvSpPr>
        <p:spPr>
          <a:xfrm>
            <a:off x="4355976" y="5879013"/>
            <a:ext cx="417646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2060"/>
                </a:solidFill>
              </a:rPr>
              <a:t>Inclusive de pessoal próprio da OSC, durante a vigência da parceria</a:t>
            </a:r>
            <a:endParaRPr lang="pt-B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03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/>
          <p:cNvSpPr txBox="1"/>
          <p:nvPr/>
        </p:nvSpPr>
        <p:spPr>
          <a:xfrm>
            <a:off x="827584" y="223362"/>
            <a:ext cx="41002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 smtClean="0">
                <a:solidFill>
                  <a:schemeClr val="bg1"/>
                </a:solidFill>
                <a:latin typeface="OldSansBlack" pitchFamily="2" charset="0"/>
                <a:cs typeface="Arial" pitchFamily="34" charset="0"/>
              </a:rPr>
              <a:t>SITUAÇÃO FISCAL DE ESTADO</a:t>
            </a:r>
            <a:endParaRPr lang="pt-BR" sz="2200" b="1" dirty="0">
              <a:solidFill>
                <a:schemeClr val="bg1"/>
              </a:solidFill>
              <a:latin typeface="OldSansBlack" pitchFamily="2" charset="0"/>
              <a:cs typeface="Arial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15" name="CaixaDeTexto 14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PRINCIPAIS AVANÇOS / INOVAÇÕES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83568" y="198884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Remuneração Equipe de Trabalho</a:t>
            </a:r>
            <a:endParaRPr lang="pt-BR" sz="14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683568" y="277163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Instrumentos Jurídicos Próprios</a:t>
            </a:r>
            <a:endParaRPr lang="pt-BR" sz="1400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683568" y="370774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Atuação em Rede</a:t>
            </a:r>
            <a:endParaRPr lang="pt-BR" sz="1400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683568" y="479715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Monitoramento e Avaliação</a:t>
            </a:r>
            <a:endParaRPr lang="pt-BR" sz="1400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683568" y="586798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Prestação de Contas Simplificada</a:t>
            </a:r>
            <a:endParaRPr lang="pt-BR" sz="1400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4283968" y="1835532"/>
            <a:ext cx="0" cy="64633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4283968" y="2636912"/>
            <a:ext cx="0" cy="64633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4283968" y="3438292"/>
            <a:ext cx="0" cy="91577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4283968" y="4509120"/>
            <a:ext cx="0" cy="92507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>
            <a:off x="4283968" y="5589240"/>
            <a:ext cx="0" cy="92507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4355976" y="1835532"/>
            <a:ext cx="417646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2060"/>
                </a:solidFill>
              </a:rPr>
              <a:t>Inclusive de pessoal próprio da OSC, durante a vigência da parceria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4355976" y="2636912"/>
            <a:ext cx="417646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2060"/>
                </a:solidFill>
              </a:rPr>
              <a:t>Termos de Fomento, Colaboração e Acordo de Cooperação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4355976" y="3430741"/>
            <a:ext cx="417646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2060"/>
                </a:solidFill>
              </a:rPr>
              <a:t>Agregação de Projetos – </a:t>
            </a:r>
            <a:r>
              <a:rPr lang="pt-BR" b="1" dirty="0" smtClean="0">
                <a:solidFill>
                  <a:srgbClr val="002060"/>
                </a:solidFill>
              </a:rPr>
              <a:t>valorização da integração entre as </a:t>
            </a:r>
            <a:r>
              <a:rPr lang="pt-BR" b="1" dirty="0" err="1" smtClean="0">
                <a:solidFill>
                  <a:srgbClr val="002060"/>
                </a:solidFill>
              </a:rPr>
              <a:t>OSCs</a:t>
            </a:r>
            <a:r>
              <a:rPr lang="pt-BR" b="1" dirty="0" smtClean="0">
                <a:solidFill>
                  <a:srgbClr val="002060"/>
                </a:solidFill>
              </a:rPr>
              <a:t> maiores e menores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4355976" y="4510861"/>
            <a:ext cx="417646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2060"/>
                </a:solidFill>
              </a:rPr>
              <a:t>Criação de comissões de monitoramento e avaliação nos órgãos e </a:t>
            </a:r>
            <a:r>
              <a:rPr lang="pt-BR" b="1" dirty="0" smtClean="0">
                <a:solidFill>
                  <a:srgbClr val="002060"/>
                </a:solidFill>
              </a:rPr>
              <a:t>pesquisas junto a benefícios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4355976" y="5590981"/>
            <a:ext cx="417646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2060"/>
                </a:solidFill>
              </a:rPr>
              <a:t>Manual estabelecerá </a:t>
            </a:r>
            <a:r>
              <a:rPr lang="pt-BR" sz="1600" b="1" dirty="0" smtClean="0">
                <a:solidFill>
                  <a:srgbClr val="002060"/>
                </a:solidFill>
              </a:rPr>
              <a:t>procedimentos simplificados</a:t>
            </a:r>
            <a:r>
              <a:rPr lang="pt-BR" dirty="0" smtClean="0">
                <a:solidFill>
                  <a:srgbClr val="002060"/>
                </a:solidFill>
              </a:rPr>
              <a:t>. </a:t>
            </a:r>
            <a:r>
              <a:rPr lang="pt-BR" sz="1600" dirty="0" smtClean="0">
                <a:solidFill>
                  <a:srgbClr val="002060"/>
                </a:solidFill>
              </a:rPr>
              <a:t>Dar-se-á</a:t>
            </a:r>
            <a:r>
              <a:rPr lang="pt-BR" dirty="0" smtClean="0">
                <a:solidFill>
                  <a:srgbClr val="002060"/>
                </a:solidFill>
              </a:rPr>
              <a:t> em plataforma </a:t>
            </a:r>
            <a:r>
              <a:rPr lang="pt-BR" sz="1600" dirty="0" smtClean="0">
                <a:solidFill>
                  <a:srgbClr val="002060"/>
                </a:solidFill>
              </a:rPr>
              <a:t>eletrônico,</a:t>
            </a:r>
            <a:r>
              <a:rPr lang="pt-BR" dirty="0" smtClean="0">
                <a:solidFill>
                  <a:srgbClr val="002060"/>
                </a:solidFill>
              </a:rPr>
              <a:t> </a:t>
            </a:r>
            <a:r>
              <a:rPr lang="pt-BR" sz="1600" b="1" dirty="0" smtClean="0">
                <a:solidFill>
                  <a:srgbClr val="002060"/>
                </a:solidFill>
              </a:rPr>
              <a:t>visualização a qualquer interessado</a:t>
            </a:r>
            <a:endParaRPr lang="pt-BR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29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683569" y="2348880"/>
            <a:ext cx="3240359" cy="16190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000" b="1" dirty="0" smtClean="0"/>
              <a:t>Federal,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000" b="1" dirty="0" smtClean="0"/>
              <a:t>Estaduais,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000" b="1" dirty="0" smtClean="0"/>
              <a:t>Distrito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000" b="1" dirty="0" smtClean="0"/>
              <a:t>Municipais</a:t>
            </a:r>
            <a:endParaRPr lang="pt-BR" sz="2000" b="1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683569" y="1772816"/>
            <a:ext cx="3240359" cy="5760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ADMINISTRAÇÃO PÚBLICA</a:t>
            </a:r>
            <a:endParaRPr lang="pt-BR" sz="2000" b="1" dirty="0"/>
          </a:p>
        </p:txBody>
      </p:sp>
      <p:sp>
        <p:nvSpPr>
          <p:cNvPr id="15" name="Retângulo 14"/>
          <p:cNvSpPr/>
          <p:nvPr/>
        </p:nvSpPr>
        <p:spPr>
          <a:xfrm>
            <a:off x="4499991" y="2348880"/>
            <a:ext cx="4104455" cy="16190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Arial" pitchFamily="34" charset="0"/>
              <a:buChar char="•"/>
            </a:pPr>
            <a:r>
              <a:rPr lang="pt-BR" sz="2000" b="1" dirty="0" smtClean="0"/>
              <a:t>Entidades sem Fins lucrativos;</a:t>
            </a:r>
          </a:p>
          <a:p>
            <a:endParaRPr lang="pt-BR" sz="10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pt-BR" sz="2000" b="1" dirty="0" smtClean="0"/>
              <a:t>Sociedades Cooperativas;</a:t>
            </a:r>
          </a:p>
          <a:p>
            <a:endParaRPr lang="pt-BR" sz="10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pt-BR" sz="2000" b="1" dirty="0" smtClean="0"/>
              <a:t>Organizações Religiosas;</a:t>
            </a: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4499992" y="1772816"/>
            <a:ext cx="4104455" cy="5760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ORGANIZAÇÃO DA SOCIEDADE CIVIL</a:t>
            </a:r>
            <a:endParaRPr lang="pt-BR" sz="2000" b="1" dirty="0"/>
          </a:p>
        </p:txBody>
      </p:sp>
      <p:sp>
        <p:nvSpPr>
          <p:cNvPr id="6" name="Seta para a esquerda e para a direita 5"/>
          <p:cNvSpPr/>
          <p:nvPr/>
        </p:nvSpPr>
        <p:spPr>
          <a:xfrm>
            <a:off x="3995936" y="1916832"/>
            <a:ext cx="415104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ABRANGÊNCIA DA LEI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683569" y="4077072"/>
            <a:ext cx="7920878" cy="10081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/>
              <a:t>Art. 2º, I da Lei 13.019/2015 – estão definidas os conceitos das </a:t>
            </a:r>
            <a:r>
              <a:rPr lang="pt-BR" b="1" dirty="0" smtClean="0"/>
              <a:t>Organizações da Sociedade Civil</a:t>
            </a:r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683569" y="5229200"/>
            <a:ext cx="3024335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Publicação no DOU</a:t>
            </a:r>
          </a:p>
          <a:p>
            <a:pPr algn="ctr"/>
            <a:r>
              <a:rPr lang="pt-BR" b="1" dirty="0" smtClean="0"/>
              <a:t>Em 01/08/2014</a:t>
            </a:r>
            <a:endParaRPr lang="pt-BR" b="1" dirty="0"/>
          </a:p>
        </p:txBody>
      </p:sp>
      <p:sp>
        <p:nvSpPr>
          <p:cNvPr id="7" name="Seta para a direita 6"/>
          <p:cNvSpPr/>
          <p:nvPr/>
        </p:nvSpPr>
        <p:spPr>
          <a:xfrm>
            <a:off x="3923928" y="5445224"/>
            <a:ext cx="64807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de cantos arredondados 16"/>
          <p:cNvSpPr/>
          <p:nvPr/>
        </p:nvSpPr>
        <p:spPr>
          <a:xfrm>
            <a:off x="4658896" y="5255616"/>
            <a:ext cx="3945551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Vigência:</a:t>
            </a:r>
          </a:p>
          <a:p>
            <a:r>
              <a:rPr lang="pt-BR" b="1" dirty="0" smtClean="0"/>
              <a:t>23/01/2016</a:t>
            </a:r>
            <a:r>
              <a:rPr lang="pt-BR" dirty="0" smtClean="0"/>
              <a:t> -►União e Estados</a:t>
            </a:r>
          </a:p>
          <a:p>
            <a:r>
              <a:rPr lang="pt-BR" b="1" dirty="0" smtClean="0"/>
              <a:t>01/01/2017 </a:t>
            </a:r>
            <a:r>
              <a:rPr lang="pt-BR" dirty="0" smtClean="0"/>
              <a:t>-►Municípios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086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NOVOS INSTRUMENTOS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83568" y="1844824"/>
            <a:ext cx="78488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/>
              <a:t>Art. 1º da Lei 13.019/2014</a:t>
            </a:r>
          </a:p>
          <a:p>
            <a:pPr algn="just"/>
            <a:endParaRPr lang="pt-BR" b="1" dirty="0"/>
          </a:p>
          <a:p>
            <a:pPr algn="just"/>
            <a:r>
              <a:rPr lang="pt-BR" sz="2400" dirty="0"/>
              <a:t>Esta </a:t>
            </a:r>
            <a:r>
              <a:rPr lang="pt-BR" sz="2400" b="1" dirty="0"/>
              <a:t>Lei institui normas gerais para as parcerias entre </a:t>
            </a:r>
            <a:r>
              <a:rPr lang="pt-BR" sz="2400" b="1" dirty="0" smtClean="0"/>
              <a:t>a administração </a:t>
            </a:r>
            <a:r>
              <a:rPr lang="pt-BR" sz="2400" b="1" dirty="0"/>
              <a:t>pública e organizações da sociedade </a:t>
            </a:r>
            <a:r>
              <a:rPr lang="pt-BR" sz="2400" b="1" dirty="0" smtClean="0"/>
              <a:t>civil</a:t>
            </a:r>
            <a:r>
              <a:rPr lang="pt-BR" sz="2400" dirty="0" smtClean="0"/>
              <a:t>, em </a:t>
            </a:r>
            <a:r>
              <a:rPr lang="pt-BR" sz="2400" dirty="0"/>
              <a:t>regime de mútua cooperação, para a consecução </a:t>
            </a:r>
            <a:r>
              <a:rPr lang="pt-BR" sz="2400" dirty="0" smtClean="0"/>
              <a:t>de finalidades </a:t>
            </a:r>
            <a:r>
              <a:rPr lang="pt-BR" sz="2400" dirty="0"/>
              <a:t>de interesse público e recíproco, mediante </a:t>
            </a:r>
            <a:r>
              <a:rPr lang="pt-BR" sz="2400" dirty="0" smtClean="0"/>
              <a:t>a execução </a:t>
            </a:r>
            <a:r>
              <a:rPr lang="pt-BR" sz="2400" dirty="0"/>
              <a:t>de atividades ou de projetos </a:t>
            </a:r>
            <a:r>
              <a:rPr lang="pt-BR" sz="2400" dirty="0" smtClean="0"/>
              <a:t>previamente estabelecidos </a:t>
            </a:r>
            <a:r>
              <a:rPr lang="pt-BR" sz="2400" dirty="0"/>
              <a:t>em planos de trabalho inseridos em </a:t>
            </a:r>
            <a:r>
              <a:rPr lang="pt-BR" sz="2400" b="1" dirty="0">
                <a:solidFill>
                  <a:srgbClr val="FF0000"/>
                </a:solidFill>
              </a:rPr>
              <a:t>TERMOS </a:t>
            </a:r>
            <a:r>
              <a:rPr lang="pt-BR" sz="2400" b="1" dirty="0" smtClean="0">
                <a:solidFill>
                  <a:srgbClr val="FF0000"/>
                </a:solidFill>
              </a:rPr>
              <a:t>DE COLABORAÇÃO</a:t>
            </a:r>
            <a:r>
              <a:rPr lang="pt-BR" sz="2400" b="1" dirty="0">
                <a:solidFill>
                  <a:srgbClr val="FF0000"/>
                </a:solidFill>
              </a:rPr>
              <a:t>, EM TERMOS DE FOMENTO OU </a:t>
            </a:r>
            <a:r>
              <a:rPr lang="pt-BR" sz="2400" b="1" dirty="0" smtClean="0">
                <a:solidFill>
                  <a:srgbClr val="FF0000"/>
                </a:solidFill>
              </a:rPr>
              <a:t>EM ACORDOS </a:t>
            </a:r>
            <a:r>
              <a:rPr lang="pt-BR" sz="2400" b="1" dirty="0">
                <a:solidFill>
                  <a:srgbClr val="FF0000"/>
                </a:solidFill>
              </a:rPr>
              <a:t>DE COOPERAÇÃO.</a:t>
            </a:r>
            <a:endParaRPr lang="pt-BR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68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NOVOS INSTRUMENTOS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83568" y="1916832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/>
              <a:t>COLABORAÇÃO (Art. 16 da Lei 13.019)</a:t>
            </a:r>
          </a:p>
          <a:p>
            <a:pPr algn="just"/>
            <a:endParaRPr lang="pt-BR" sz="2400" b="1" dirty="0"/>
          </a:p>
          <a:p>
            <a:pPr algn="just"/>
            <a:r>
              <a:rPr lang="pt-BR" sz="2400" dirty="0"/>
              <a:t>Deve ser adotado pela </a:t>
            </a:r>
            <a:r>
              <a:rPr lang="pt-BR" sz="2400" b="1" dirty="0"/>
              <a:t>administração pública </a:t>
            </a:r>
            <a:r>
              <a:rPr lang="pt-BR" sz="2400" b="1" dirty="0" smtClean="0"/>
              <a:t>para consecução </a:t>
            </a:r>
            <a:r>
              <a:rPr lang="pt-BR" sz="2400" b="1" dirty="0"/>
              <a:t>de planos de trabalho de sua iniciativa</a:t>
            </a:r>
            <a:r>
              <a:rPr lang="pt-BR" sz="2400" dirty="0"/>
              <a:t>, </a:t>
            </a:r>
            <a:r>
              <a:rPr lang="pt-BR" sz="2400" dirty="0" smtClean="0"/>
              <a:t>para celebração </a:t>
            </a:r>
            <a:r>
              <a:rPr lang="pt-BR" sz="2400" dirty="0"/>
              <a:t>de parcerias com as OSC’S que </a:t>
            </a:r>
            <a:r>
              <a:rPr lang="pt-BR" sz="2400" b="1" dirty="0"/>
              <a:t>envolvam </a:t>
            </a:r>
            <a:r>
              <a:rPr lang="pt-BR" sz="2400" b="1" dirty="0" smtClean="0"/>
              <a:t>a transferência </a:t>
            </a:r>
            <a:r>
              <a:rPr lang="pt-BR" sz="2400" b="1" dirty="0"/>
              <a:t>de recursos financeiros</a:t>
            </a:r>
            <a:r>
              <a:rPr lang="pt-BR" sz="2400" b="1" dirty="0" smtClean="0"/>
              <a:t>.</a:t>
            </a:r>
            <a:endParaRPr lang="pt-BR" sz="2400" b="1" dirty="0"/>
          </a:p>
          <a:p>
            <a:pPr algn="just"/>
            <a:endParaRPr lang="pt-BR" sz="2400" b="1" dirty="0"/>
          </a:p>
          <a:p>
            <a:pPr algn="just"/>
            <a:endParaRPr lang="pt-BR" sz="2400" b="1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b="1" dirty="0"/>
              <a:t>Definição das cláusulas essenciais no Art. 42 da </a:t>
            </a:r>
            <a:r>
              <a:rPr lang="pt-BR" sz="2400" b="1" dirty="0" smtClean="0"/>
              <a:t>Lei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8336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NOVOS INSTRUMENTOS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83568" y="1916832"/>
            <a:ext cx="7848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/>
              <a:t>FOMENTO (Art. 17 da Lei 13.019)</a:t>
            </a:r>
          </a:p>
          <a:p>
            <a:pPr algn="just"/>
            <a:endParaRPr lang="pt-BR" sz="2400" b="1" dirty="0"/>
          </a:p>
          <a:p>
            <a:pPr algn="just"/>
            <a:r>
              <a:rPr lang="pt-BR" sz="2400" dirty="0" smtClean="0"/>
              <a:t>Adotado pela a</a:t>
            </a:r>
            <a:r>
              <a:rPr lang="pt-BR" sz="2400" b="1" dirty="0" smtClean="0"/>
              <a:t>dministração </a:t>
            </a:r>
            <a:r>
              <a:rPr lang="pt-BR" sz="2400" b="1" dirty="0"/>
              <a:t>pública </a:t>
            </a:r>
            <a:r>
              <a:rPr lang="pt-BR" sz="2400" b="1" dirty="0" smtClean="0"/>
              <a:t>para consecução </a:t>
            </a:r>
            <a:r>
              <a:rPr lang="pt-BR" sz="2400" b="1" dirty="0"/>
              <a:t>de planos de </a:t>
            </a:r>
            <a:r>
              <a:rPr lang="pt-BR" sz="2400" b="1" dirty="0" smtClean="0"/>
              <a:t>trabalho propostos por organizações da Sociedade civil </a:t>
            </a:r>
            <a:r>
              <a:rPr lang="pt-BR" sz="2400" dirty="0" smtClean="0"/>
              <a:t>que envolvam </a:t>
            </a:r>
            <a:r>
              <a:rPr lang="pt-BR" sz="2400" b="1" dirty="0" smtClean="0"/>
              <a:t>a transferência </a:t>
            </a:r>
            <a:r>
              <a:rPr lang="pt-BR" sz="2400" b="1" dirty="0"/>
              <a:t>de recursos financeiros</a:t>
            </a:r>
            <a:r>
              <a:rPr lang="pt-BR" sz="2400" b="1" dirty="0" smtClean="0"/>
              <a:t>.</a:t>
            </a:r>
          </a:p>
          <a:p>
            <a:pPr algn="just"/>
            <a:endParaRPr lang="pt-BR" sz="2400" b="1" dirty="0"/>
          </a:p>
          <a:p>
            <a:pPr algn="just"/>
            <a:endParaRPr lang="pt-BR" sz="2400" b="1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b="1" dirty="0" smtClean="0"/>
              <a:t>Definição das cláusulas essenciais no Art. 42 da Lei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96219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</TotalTime>
  <Words>1903</Words>
  <Application>Microsoft Office PowerPoint</Application>
  <PresentationFormat>Apresentação na tela (4:3)</PresentationFormat>
  <Paragraphs>236</Paragraphs>
  <Slides>28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Kamila Conceição Sabino</dc:creator>
  <cp:lastModifiedBy>Aldemar Geraldo da Cruz</cp:lastModifiedBy>
  <cp:revision>105</cp:revision>
  <dcterms:created xsi:type="dcterms:W3CDTF">2016-02-03T12:28:20Z</dcterms:created>
  <dcterms:modified xsi:type="dcterms:W3CDTF">2017-05-17T14:54:08Z</dcterms:modified>
</cp:coreProperties>
</file>