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12">
  <p:sldMasterIdLst>
    <p:sldMasterId id="2147483648" r:id="rId1"/>
  </p:sldMasterIdLst>
  <p:notesMasterIdLst>
    <p:notesMasterId r:id="rId11"/>
  </p:notesMasterIdLst>
  <p:sldIdLst>
    <p:sldId id="257" r:id="rId2"/>
    <p:sldId id="325" r:id="rId3"/>
    <p:sldId id="327" r:id="rId4"/>
    <p:sldId id="328" r:id="rId5"/>
    <p:sldId id="310" r:id="rId6"/>
    <p:sldId id="305" r:id="rId7"/>
    <p:sldId id="288" r:id="rId8"/>
    <p:sldId id="302" r:id="rId9"/>
    <p:sldId id="300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76" autoAdjust="0"/>
    <p:restoredTop sz="94660"/>
  </p:normalViewPr>
  <p:slideViewPr>
    <p:cSldViewPr>
      <p:cViewPr>
        <p:scale>
          <a:sx n="94" d="100"/>
          <a:sy n="94" d="100"/>
        </p:scale>
        <p:origin x="-1224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31AF82-DCB2-4119-8503-1EA3C5EEE3B5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85EB7A-21D7-417C-AB4C-334E44A923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9660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BB390-A1AC-403A-BE40-12B076C28B27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3236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2BFDC-EED0-4D04-90FA-316A99530905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5715-4B9D-4992-8743-7CE3A135F5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6667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2BFDC-EED0-4D04-90FA-316A99530905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5715-4B9D-4992-8743-7CE3A135F5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1172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2BFDC-EED0-4D04-90FA-316A99530905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5715-4B9D-4992-8743-7CE3A135F5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8846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2BFDC-EED0-4D04-90FA-316A99530905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5715-4B9D-4992-8743-7CE3A135F5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117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2BFDC-EED0-4D04-90FA-316A99530905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5715-4B9D-4992-8743-7CE3A135F5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527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2BFDC-EED0-4D04-90FA-316A99530905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5715-4B9D-4992-8743-7CE3A135F5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7826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2BFDC-EED0-4D04-90FA-316A99530905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5715-4B9D-4992-8743-7CE3A135F5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6763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2BFDC-EED0-4D04-90FA-316A99530905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5715-4B9D-4992-8743-7CE3A135F5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9555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2BFDC-EED0-4D04-90FA-316A99530905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5715-4B9D-4992-8743-7CE3A135F5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2747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2BFDC-EED0-4D04-90FA-316A99530905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5715-4B9D-4992-8743-7CE3A135F5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4670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2BFDC-EED0-4D04-90FA-316A99530905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5715-4B9D-4992-8743-7CE3A135F5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671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2BFDC-EED0-4D04-90FA-316A99530905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C5715-4B9D-4992-8743-7CE3A135F5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288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convenios@setades.es.gov.b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8816"/>
            <a:ext cx="9144000" cy="329184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040"/>
            <a:ext cx="9144000" cy="987552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7214860" y="6562603"/>
            <a:ext cx="17411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www.setades.es.gov.br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827584" y="3024827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latin typeface="Myriad Pro Light" pitchFamily="34" charset="0"/>
                <a:cs typeface="Arial" pitchFamily="34" charset="0"/>
              </a:rPr>
              <a:t>PLANO DE TRABALHO</a:t>
            </a: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4860" y="260648"/>
            <a:ext cx="1821636" cy="691044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1403648" y="3635732"/>
            <a:ext cx="66247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(Artigo 22 da Lei n° 13.019/2014, alterada pela Lei n° 13.204/2015</a:t>
            </a:r>
          </a:p>
        </p:txBody>
      </p:sp>
    </p:spTree>
    <p:extLst>
      <p:ext uri="{BB962C8B-B14F-4D97-AF65-F5344CB8AC3E}">
        <p14:creationId xmlns:p14="http://schemas.microsoft.com/office/powerpoint/2010/main" val="285700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8816"/>
            <a:ext cx="9144000" cy="329184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040"/>
            <a:ext cx="9144000" cy="987552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7214860" y="6562603"/>
            <a:ext cx="17411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www.setades.es.gov.br</a:t>
            </a: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4860" y="260648"/>
            <a:ext cx="1821636" cy="691044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683568" y="1239724"/>
            <a:ext cx="7848872" cy="4001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bg1"/>
                </a:solidFill>
                <a:latin typeface="Myriad Pro Light" pitchFamily="34" charset="0"/>
                <a:cs typeface="Arial" pitchFamily="34" charset="0"/>
              </a:rPr>
              <a:t>PLANO DE TRABALHO</a:t>
            </a:r>
            <a:endParaRPr lang="pt-BR" i="1" dirty="0" smtClean="0">
              <a:solidFill>
                <a:schemeClr val="bg1"/>
              </a:solidFill>
              <a:latin typeface="Myriad Pro Light" pitchFamily="34" charset="0"/>
              <a:cs typeface="Arial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683568" y="1628800"/>
            <a:ext cx="78128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b="1" dirty="0" smtClean="0"/>
              <a:t>Exemplos</a:t>
            </a:r>
            <a:endParaRPr lang="pt-BR" sz="4000" dirty="0"/>
          </a:p>
        </p:txBody>
      </p:sp>
      <p:sp>
        <p:nvSpPr>
          <p:cNvPr id="11" name="Retângulo 10"/>
          <p:cNvSpPr/>
          <p:nvPr/>
        </p:nvSpPr>
        <p:spPr>
          <a:xfrm>
            <a:off x="683568" y="2204864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/>
              <a:t>CRONOGRAMA FÍSICO-FINANCEIRO DE EXECUÇÃO DO OBJETO</a:t>
            </a:r>
            <a:endParaRPr lang="pt-BR" dirty="0"/>
          </a:p>
        </p:txBody>
      </p:sp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1419099"/>
              </p:ext>
            </p:extLst>
          </p:nvPr>
        </p:nvGraphicFramePr>
        <p:xfrm>
          <a:off x="457200" y="3105309"/>
          <a:ext cx="8229599" cy="25237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26568"/>
                <a:gridCol w="3240360"/>
                <a:gridCol w="936104"/>
                <a:gridCol w="731101"/>
                <a:gridCol w="349019"/>
                <a:gridCol w="946447"/>
              </a:tblGrid>
              <a:tr h="285873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bg1"/>
                          </a:solidFill>
                          <a:effectLst/>
                        </a:rPr>
                        <a:t>Meta 1: Disponibilizar alimentação para 20 crianças que participam do Serviço de Convivência e Fortalecimento de Vínculos.</a:t>
                      </a:r>
                      <a:endParaRPr lang="pt-BR" sz="1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Valor: R$ 5.000,00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26282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Indicadores:   1) Nº de crianças atendidas por dia</a:t>
                      </a:r>
                    </a:p>
                    <a:p>
                      <a:pPr marL="9531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2) Nº de refeições ofertadas por dia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314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bg1"/>
                          </a:solidFill>
                          <a:effectLst/>
                        </a:rPr>
                        <a:t>Etapa</a:t>
                      </a:r>
                      <a:endParaRPr lang="pt-BR" sz="1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Metodologia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bg1"/>
                          </a:solidFill>
                          <a:effectLst/>
                        </a:rPr>
                        <a:t>Valor (R$)</a:t>
                      </a:r>
                      <a:endParaRPr lang="pt-BR" sz="1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bg1"/>
                          </a:solidFill>
                          <a:effectLst/>
                        </a:rPr>
                        <a:t>Período de Execução</a:t>
                      </a:r>
                      <a:endParaRPr lang="pt-BR" sz="1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314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Início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Término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</a:tr>
              <a:tr h="16314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1.1. Aquisição do alimento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Realizar a cotação de preço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0,00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Nov/2017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Mai/2018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</a:tr>
              <a:tr h="48942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Adquirir os alimentos de acordo com a necessidade de utilização e/ou acordar com o fornecedor as entregas parciais.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5.000,00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Nov/2017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Mai/2018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</a:tr>
              <a:tr h="1631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1.2. Preparação e oferta do alimento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Planejamento das refeições diárias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bg1"/>
                          </a:solidFill>
                          <a:effectLst/>
                        </a:rPr>
                        <a:t>0.00</a:t>
                      </a:r>
                      <a:endParaRPr lang="pt-BR" sz="1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Nov/2017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bg1"/>
                          </a:solidFill>
                          <a:effectLst/>
                        </a:rPr>
                        <a:t>Mai/2018</a:t>
                      </a:r>
                      <a:endParaRPr lang="pt-BR" sz="1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3" name="Retângulo 12"/>
          <p:cNvSpPr/>
          <p:nvPr/>
        </p:nvSpPr>
        <p:spPr>
          <a:xfrm>
            <a:off x="467544" y="2756111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Alimentação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281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8816"/>
            <a:ext cx="9144000" cy="329184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040"/>
            <a:ext cx="9144000" cy="987552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7214860" y="6562603"/>
            <a:ext cx="17411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www.setades.es.gov.br</a:t>
            </a: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4860" y="260648"/>
            <a:ext cx="1821636" cy="691044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683568" y="1239724"/>
            <a:ext cx="7848872" cy="4001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bg1"/>
                </a:solidFill>
                <a:latin typeface="Myriad Pro Light" pitchFamily="34" charset="0"/>
                <a:cs typeface="Arial" pitchFamily="34" charset="0"/>
              </a:rPr>
              <a:t>PLANO DE TRABALHO</a:t>
            </a:r>
            <a:endParaRPr lang="pt-BR" i="1" dirty="0" smtClean="0">
              <a:solidFill>
                <a:schemeClr val="bg1"/>
              </a:solidFill>
              <a:latin typeface="Myriad Pro Light" pitchFamily="34" charset="0"/>
              <a:cs typeface="Arial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683568" y="1628800"/>
            <a:ext cx="78128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b="1" dirty="0" smtClean="0"/>
              <a:t>Exemplos</a:t>
            </a:r>
            <a:endParaRPr lang="pt-BR" sz="4000" dirty="0"/>
          </a:p>
        </p:txBody>
      </p:sp>
      <p:sp>
        <p:nvSpPr>
          <p:cNvPr id="11" name="Retângulo 10"/>
          <p:cNvSpPr/>
          <p:nvPr/>
        </p:nvSpPr>
        <p:spPr>
          <a:xfrm>
            <a:off x="683568" y="2204864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/>
              <a:t>CRONOGRAMA FÍSICO-FINANCEIRO DE EXECUÇÃO DO OBJETO</a:t>
            </a:r>
            <a:endParaRPr lang="pt-BR" dirty="0"/>
          </a:p>
        </p:txBody>
      </p:sp>
      <p:sp>
        <p:nvSpPr>
          <p:cNvPr id="13" name="Retângulo 12"/>
          <p:cNvSpPr/>
          <p:nvPr/>
        </p:nvSpPr>
        <p:spPr>
          <a:xfrm>
            <a:off x="467544" y="2771636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Transportes</a:t>
            </a:r>
            <a:endParaRPr lang="pt-BR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5237166"/>
              </p:ext>
            </p:extLst>
          </p:nvPr>
        </p:nvGraphicFramePr>
        <p:xfrm>
          <a:off x="457200" y="3213518"/>
          <a:ext cx="8229599" cy="20990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14600"/>
                <a:gridCol w="3168352"/>
                <a:gridCol w="864096"/>
                <a:gridCol w="587085"/>
                <a:gridCol w="277011"/>
                <a:gridCol w="1018455"/>
              </a:tblGrid>
              <a:tr h="285873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bg1"/>
                          </a:solidFill>
                          <a:effectLst/>
                        </a:rPr>
                        <a:t>Meta 2: Viabilizar transporte de 15 idosos para participação no Serviço de Convivência e Fortalecimento de Vínculos</a:t>
                      </a:r>
                      <a:endParaRPr lang="pt-BR" sz="1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Valor: R$ 120.000,00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85873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bg1"/>
                          </a:solidFill>
                          <a:effectLst/>
                        </a:rPr>
                        <a:t>Indicadores: Nº de idosos atendidos por dia</a:t>
                      </a:r>
                      <a:endParaRPr lang="pt-BR" sz="1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314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Etapa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Metodologia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Valor (R$)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Período de Execução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314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Início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Término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</a:tr>
              <a:tr h="163141">
                <a:tc rowSpan="2">
                  <a:txBody>
                    <a:bodyPr/>
                    <a:lstStyle/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Aquisição o veículo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Cotação de preço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0,00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Ago/2017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Ago/2017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</a:tr>
              <a:tr h="16314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Compra do veículo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120.000,00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Set/2017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Out/2017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</a:tr>
              <a:tr h="326282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pt-BR" sz="1200" dirty="0">
                          <a:solidFill>
                            <a:schemeClr val="bg1"/>
                          </a:solidFill>
                          <a:effectLst/>
                        </a:rPr>
                        <a:t>Realização do transporte de idosos para participar dos </a:t>
                      </a:r>
                      <a:r>
                        <a:rPr lang="pt-BR" sz="1200" dirty="0" smtClean="0">
                          <a:solidFill>
                            <a:schemeClr val="bg1"/>
                          </a:solidFill>
                          <a:effectLst/>
                        </a:rPr>
                        <a:t>CFV</a:t>
                      </a:r>
                      <a:endParaRPr lang="pt-BR" sz="1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Verificar Equipamentos de Segurança (c</a:t>
                      </a:r>
                      <a:r>
                        <a:rPr lang="pt-BR" sz="1200" dirty="0" smtClean="0">
                          <a:solidFill>
                            <a:schemeClr val="bg1"/>
                          </a:solidFill>
                          <a:effectLst/>
                        </a:rPr>
                        <a:t>ondições </a:t>
                      </a:r>
                      <a:r>
                        <a:rPr lang="pt-BR" sz="1200" dirty="0">
                          <a:solidFill>
                            <a:schemeClr val="bg1"/>
                          </a:solidFill>
                          <a:effectLst/>
                        </a:rPr>
                        <a:t>do carro – motorista, documentação, nível de água, pneus, dentre outros.</a:t>
                      </a:r>
                      <a:endParaRPr lang="pt-BR" sz="1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0,00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Ago/2017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>
                          <a:solidFill>
                            <a:schemeClr val="bg1"/>
                          </a:solidFill>
                          <a:effectLst/>
                        </a:rPr>
                        <a:t>Jul</a:t>
                      </a:r>
                      <a:r>
                        <a:rPr lang="pt-BR" sz="1200" dirty="0">
                          <a:solidFill>
                            <a:schemeClr val="bg1"/>
                          </a:solidFill>
                          <a:effectLst/>
                        </a:rPr>
                        <a:t>/2017</a:t>
                      </a:r>
                      <a:endParaRPr lang="pt-BR" sz="1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363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8816"/>
            <a:ext cx="9144000" cy="329184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040"/>
            <a:ext cx="9144000" cy="987552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7214860" y="6562603"/>
            <a:ext cx="17411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www.setades.es.gov.br</a:t>
            </a: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4860" y="260648"/>
            <a:ext cx="1821636" cy="691044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683568" y="1239724"/>
            <a:ext cx="7848872" cy="4001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bg1"/>
                </a:solidFill>
                <a:latin typeface="Myriad Pro Light" pitchFamily="34" charset="0"/>
                <a:cs typeface="Arial" pitchFamily="34" charset="0"/>
              </a:rPr>
              <a:t>PLANO DE TRABALHO</a:t>
            </a:r>
            <a:endParaRPr lang="pt-BR" i="1" dirty="0" smtClean="0">
              <a:solidFill>
                <a:schemeClr val="bg1"/>
              </a:solidFill>
              <a:latin typeface="Myriad Pro Light" pitchFamily="34" charset="0"/>
              <a:cs typeface="Arial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683568" y="1628800"/>
            <a:ext cx="78128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b="1" dirty="0" smtClean="0"/>
              <a:t>Exemplos</a:t>
            </a:r>
            <a:endParaRPr lang="pt-BR" sz="4000" dirty="0"/>
          </a:p>
        </p:txBody>
      </p:sp>
      <p:sp>
        <p:nvSpPr>
          <p:cNvPr id="11" name="Retângulo 10"/>
          <p:cNvSpPr/>
          <p:nvPr/>
        </p:nvSpPr>
        <p:spPr>
          <a:xfrm>
            <a:off x="683568" y="2204864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/>
              <a:t>CRONOGRAMA FÍSICO-FINANCEIRO DE EXECUÇÃO DO OBJETO</a:t>
            </a:r>
            <a:endParaRPr lang="pt-BR" dirty="0"/>
          </a:p>
        </p:txBody>
      </p:sp>
      <p:sp>
        <p:nvSpPr>
          <p:cNvPr id="13" name="Retângulo 12"/>
          <p:cNvSpPr/>
          <p:nvPr/>
        </p:nvSpPr>
        <p:spPr>
          <a:xfrm>
            <a:off x="467544" y="2771636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Maquina de Lavar</a:t>
            </a:r>
            <a:endParaRPr lang="pt-BR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8642055"/>
              </p:ext>
            </p:extLst>
          </p:nvPr>
        </p:nvGraphicFramePr>
        <p:xfrm>
          <a:off x="457200" y="3227435"/>
          <a:ext cx="8229599" cy="21786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14600"/>
                <a:gridCol w="3096344"/>
                <a:gridCol w="1008112"/>
                <a:gridCol w="515077"/>
                <a:gridCol w="493035"/>
                <a:gridCol w="802431"/>
              </a:tblGrid>
              <a:tr h="285873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Meta 3: Adquirir uma máquina de lavar e uma secadora para atendimento de 20 idosos em situação de acolhimento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Valor: R$ 9.000,00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85873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Indicadores: Quantidade de roupa lavada por dia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314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Etapa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Metodologia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Valor (R$)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Período de Execução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314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Início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Término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</a:tr>
              <a:tr h="16314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3.1. Aquisição dos produtos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Cotação de preço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0,00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Set/2017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Set/2017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</a:tr>
              <a:tr h="16314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Compra do produto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7.000,00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Out/2017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Out/2017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</a:tr>
              <a:tr h="16314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3.2. Instalação elétrica e hidráulica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Cotação de preço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0,00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Set/2017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Set/2017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</a:tr>
              <a:tr h="16314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Contratação do serviço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2.000,00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Out/2017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Out/2017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</a:tr>
              <a:tr h="1631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3.3. Lavagem das roupas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Preparação das máquinas para lavagem diária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0,00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Out/2017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>
                          <a:solidFill>
                            <a:schemeClr val="bg1"/>
                          </a:solidFill>
                          <a:effectLst/>
                        </a:rPr>
                        <a:t>Ago</a:t>
                      </a:r>
                      <a:r>
                        <a:rPr lang="pt-BR" sz="1200" dirty="0">
                          <a:solidFill>
                            <a:schemeClr val="bg1"/>
                          </a:solidFill>
                          <a:effectLst/>
                        </a:rPr>
                        <a:t>/2018</a:t>
                      </a:r>
                      <a:endParaRPr lang="pt-BR" sz="1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324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8816"/>
            <a:ext cx="9144000" cy="329184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040"/>
            <a:ext cx="9144000" cy="987552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7214860" y="6562603"/>
            <a:ext cx="17411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www.setades.es.gov.br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827584" y="2494930"/>
            <a:ext cx="75608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latin typeface="Myriad Pro Light" pitchFamily="34" charset="0"/>
                <a:cs typeface="Arial" pitchFamily="34" charset="0"/>
              </a:rPr>
              <a:t>Pontos importantes a serem observados na elaboração do Plano de Trabalho</a:t>
            </a: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4860" y="260648"/>
            <a:ext cx="1821636" cy="691044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683568" y="1239724"/>
            <a:ext cx="7848872" cy="4001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rgbClr val="FFFF00"/>
                </a:solidFill>
                <a:latin typeface="Myriad Pro Light" pitchFamily="34" charset="0"/>
                <a:cs typeface="Arial" pitchFamily="34" charset="0"/>
              </a:rPr>
              <a:t>ATENÇÃO!</a:t>
            </a:r>
            <a:endParaRPr lang="pt-BR" i="1" dirty="0" smtClean="0">
              <a:solidFill>
                <a:srgbClr val="FFFF00"/>
              </a:solidFill>
              <a:latin typeface="Myriad Pro Light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44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8816"/>
            <a:ext cx="9144000" cy="329184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040"/>
            <a:ext cx="9144000" cy="987552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7214860" y="6562603"/>
            <a:ext cx="17411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www.setades.es.gov.br</a:t>
            </a: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4860" y="260648"/>
            <a:ext cx="1821636" cy="691044"/>
          </a:xfrm>
          <a:prstGeom prst="rect">
            <a:avLst/>
          </a:prstGeom>
        </p:spPr>
      </p:pic>
      <p:sp>
        <p:nvSpPr>
          <p:cNvPr id="14" name="CaixaDeTexto 13"/>
          <p:cNvSpPr txBox="1"/>
          <p:nvPr/>
        </p:nvSpPr>
        <p:spPr>
          <a:xfrm>
            <a:off x="683568" y="1239724"/>
            <a:ext cx="7848872" cy="4001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bg1"/>
                </a:solidFill>
                <a:latin typeface="Myriad Pro Light" pitchFamily="34" charset="0"/>
                <a:cs typeface="Arial" pitchFamily="34" charset="0"/>
              </a:rPr>
              <a:t>PLANO DE TRABALHO</a:t>
            </a:r>
            <a:endParaRPr lang="pt-BR" i="1" dirty="0" smtClean="0">
              <a:solidFill>
                <a:schemeClr val="bg1"/>
              </a:solidFill>
              <a:latin typeface="Myriad Pro Light" pitchFamily="34" charset="0"/>
              <a:cs typeface="Arial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981594"/>
              </p:ext>
            </p:extLst>
          </p:nvPr>
        </p:nvGraphicFramePr>
        <p:xfrm>
          <a:off x="827583" y="3032599"/>
          <a:ext cx="7718822" cy="209261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592289"/>
                <a:gridCol w="1580351"/>
                <a:gridCol w="182978"/>
                <a:gridCol w="365956"/>
                <a:gridCol w="102963"/>
                <a:gridCol w="93980"/>
                <a:gridCol w="2800305"/>
              </a:tblGrid>
              <a:tr h="272696"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bg1"/>
                          </a:solidFill>
                          <a:effectLst/>
                        </a:rPr>
                        <a:t>Nome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 CNPJ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72696">
                <a:tc gridSpan="7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bg1"/>
                          </a:solidFill>
                          <a:effectLst/>
                        </a:rPr>
                        <a:t>Logradouro (Avenida, Rua, Rod.)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72696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bg1"/>
                          </a:solidFill>
                          <a:effectLst/>
                        </a:rPr>
                        <a:t>Bairro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bg1"/>
                          </a:solidFill>
                          <a:effectLst/>
                        </a:rPr>
                        <a:t>Cidade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bg1"/>
                          </a:solidFill>
                          <a:effectLst/>
                        </a:rPr>
                        <a:t>CEP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72696"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bg1"/>
                          </a:solidFill>
                          <a:effectLst/>
                        </a:rPr>
                        <a:t>E-mail da Instituição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bg1"/>
                          </a:solidFill>
                          <a:effectLst/>
                        </a:rPr>
                        <a:t>Home Page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857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Telefone </a:t>
                      </a:r>
                      <a:r>
                        <a:rPr lang="pt-BR" sz="1400" dirty="0" smtClean="0">
                          <a:effectLst/>
                        </a:rPr>
                        <a:t>1</a:t>
                      </a:r>
                      <a:r>
                        <a:rPr lang="pt-BR" sz="1400" baseline="0" dirty="0" smtClean="0">
                          <a:effectLst/>
                        </a:rPr>
                        <a:t> </a:t>
                      </a:r>
                      <a:r>
                        <a:rPr lang="pt-BR" sz="1400" dirty="0" smtClean="0">
                          <a:effectLst/>
                        </a:rPr>
                        <a:t>(    </a:t>
                      </a:r>
                      <a:r>
                        <a:rPr lang="pt-BR" sz="1400" dirty="0">
                          <a:effectLst/>
                        </a:rPr>
                        <a:t>) </a:t>
                      </a:r>
                      <a:endParaRPr lang="pt-B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900" dirty="0">
                          <a:effectLst/>
                        </a:rPr>
                        <a:t>Telefone </a:t>
                      </a:r>
                      <a:r>
                        <a:rPr lang="pt-BR" sz="900" dirty="0" smtClean="0">
                          <a:effectLst/>
                        </a:rPr>
                        <a:t>2</a:t>
                      </a:r>
                      <a:r>
                        <a:rPr lang="pt-BR" sz="1200" baseline="0" dirty="0" smtClean="0">
                          <a:effectLst/>
                        </a:rPr>
                        <a:t> </a:t>
                      </a:r>
                      <a:r>
                        <a:rPr lang="pt-BR" sz="1100" dirty="0" smtClean="0">
                          <a:effectLst/>
                        </a:rPr>
                        <a:t>(    </a:t>
                      </a:r>
                      <a:r>
                        <a:rPr lang="pt-BR" sz="1100" dirty="0">
                          <a:effectLst/>
                        </a:rPr>
                        <a:t>) </a:t>
                      </a:r>
                      <a:endParaRPr lang="pt-B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900" dirty="0">
                          <a:effectLst/>
                        </a:rPr>
                        <a:t>Telefone </a:t>
                      </a:r>
                      <a:r>
                        <a:rPr lang="pt-BR" sz="900" dirty="0" smtClean="0">
                          <a:effectLst/>
                        </a:rPr>
                        <a:t>3</a:t>
                      </a:r>
                      <a:r>
                        <a:rPr lang="pt-BR" sz="1200" baseline="0" dirty="0" smtClean="0">
                          <a:effectLst/>
                        </a:rPr>
                        <a:t> </a:t>
                      </a:r>
                      <a:r>
                        <a:rPr lang="pt-BR" sz="1100" dirty="0" smtClean="0">
                          <a:effectLst/>
                        </a:rPr>
                        <a:t>(    </a:t>
                      </a:r>
                      <a:r>
                        <a:rPr lang="pt-BR" sz="1100" dirty="0">
                          <a:effectLst/>
                        </a:rPr>
                        <a:t>)</a:t>
                      </a:r>
                      <a:endParaRPr lang="pt-B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Elipse 15"/>
          <p:cNvSpPr/>
          <p:nvPr/>
        </p:nvSpPr>
        <p:spPr>
          <a:xfrm>
            <a:off x="3347864" y="4628584"/>
            <a:ext cx="2160240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Elipse 17"/>
          <p:cNvSpPr/>
          <p:nvPr/>
        </p:nvSpPr>
        <p:spPr>
          <a:xfrm>
            <a:off x="755576" y="4221088"/>
            <a:ext cx="2160240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Retângulo 18"/>
          <p:cNvSpPr/>
          <p:nvPr/>
        </p:nvSpPr>
        <p:spPr>
          <a:xfrm>
            <a:off x="791580" y="2564904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/>
              <a:t>1. DADOS GERAIS DA PROPONENTE</a:t>
            </a:r>
            <a:endParaRPr lang="pt-BR" dirty="0"/>
          </a:p>
        </p:txBody>
      </p:sp>
      <p:sp>
        <p:nvSpPr>
          <p:cNvPr id="15" name="Retângulo 14"/>
          <p:cNvSpPr/>
          <p:nvPr/>
        </p:nvSpPr>
        <p:spPr>
          <a:xfrm>
            <a:off x="791580" y="5240233"/>
            <a:ext cx="774086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b="1" dirty="0" smtClean="0">
                <a:solidFill>
                  <a:srgbClr val="FF0000"/>
                </a:solidFill>
              </a:rPr>
              <a:t>Atentar-se para o preenchimento das informações corretamente.</a:t>
            </a:r>
            <a:endParaRPr lang="pt-BR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17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8816"/>
            <a:ext cx="9144000" cy="329184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040"/>
            <a:ext cx="9144000" cy="987552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7214860" y="6562603"/>
            <a:ext cx="17411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www.setades.es.gov.br</a:t>
            </a: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4860" y="260648"/>
            <a:ext cx="1821636" cy="691044"/>
          </a:xfrm>
          <a:prstGeom prst="rect">
            <a:avLst/>
          </a:prstGeom>
        </p:spPr>
      </p:pic>
      <p:sp>
        <p:nvSpPr>
          <p:cNvPr id="14" name="CaixaDeTexto 13"/>
          <p:cNvSpPr txBox="1"/>
          <p:nvPr/>
        </p:nvSpPr>
        <p:spPr>
          <a:xfrm>
            <a:off x="683568" y="1239724"/>
            <a:ext cx="7848872" cy="4001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bg1"/>
                </a:solidFill>
                <a:latin typeface="Myriad Pro Light" pitchFamily="34" charset="0"/>
                <a:cs typeface="Arial" pitchFamily="34" charset="0"/>
              </a:rPr>
              <a:t>PLANO DE TRABALHO</a:t>
            </a:r>
            <a:endParaRPr lang="pt-BR" i="1" dirty="0" smtClean="0">
              <a:solidFill>
                <a:schemeClr val="bg1"/>
              </a:solidFill>
              <a:latin typeface="Myriad Pro Light" pitchFamily="34" charset="0"/>
              <a:cs typeface="Arial" pitchFamily="34" charset="0"/>
            </a:endParaRPr>
          </a:p>
        </p:txBody>
      </p:sp>
      <p:graphicFrame>
        <p:nvGraphicFramePr>
          <p:cNvPr id="16" name="Tabe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2992315"/>
              </p:ext>
            </p:extLst>
          </p:nvPr>
        </p:nvGraphicFramePr>
        <p:xfrm>
          <a:off x="827584" y="2564904"/>
          <a:ext cx="7704856" cy="7200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392831"/>
                <a:gridCol w="4312025"/>
              </a:tblGrid>
              <a:tr h="7200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Início: </a:t>
                      </a:r>
                      <a:r>
                        <a:rPr lang="pt-BR" sz="1800" dirty="0" smtClean="0">
                          <a:effectLst/>
                        </a:rPr>
                        <a:t> MM/AAAA</a:t>
                      </a:r>
                      <a:endParaRPr lang="pt-B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 </a:t>
                      </a:r>
                    </a:p>
                    <a:p>
                      <a:pPr marL="346075"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Término: </a:t>
                      </a:r>
                      <a:r>
                        <a:rPr lang="pt-BR" sz="1800" dirty="0" smtClean="0">
                          <a:effectLst/>
                        </a:rPr>
                        <a:t>MM/AAAA</a:t>
                      </a:r>
                      <a:endParaRPr lang="pt-B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9" name="Retângulo 18"/>
          <p:cNvSpPr/>
          <p:nvPr/>
        </p:nvSpPr>
        <p:spPr>
          <a:xfrm>
            <a:off x="827584" y="2204864"/>
            <a:ext cx="43924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/>
              <a:t>6.9. </a:t>
            </a:r>
            <a:r>
              <a:rPr lang="pt-BR" b="1" dirty="0" smtClean="0"/>
              <a:t>PERÍODO DE EXECUÇAO DO OBJETO</a:t>
            </a:r>
            <a:endParaRPr lang="pt-BR" dirty="0"/>
          </a:p>
        </p:txBody>
      </p:sp>
      <p:graphicFrame>
        <p:nvGraphicFramePr>
          <p:cNvPr id="20" name="Tabe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1197000"/>
              </p:ext>
            </p:extLst>
          </p:nvPr>
        </p:nvGraphicFramePr>
        <p:xfrm>
          <a:off x="827584" y="4293096"/>
          <a:ext cx="7704855" cy="1950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71071"/>
                <a:gridCol w="3236381"/>
                <a:gridCol w="992342"/>
                <a:gridCol w="992342"/>
                <a:gridCol w="912719"/>
              </a:tblGrid>
              <a:tr h="198063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bg1"/>
                          </a:solidFill>
                          <a:effectLst/>
                        </a:rPr>
                        <a:t>Meta 1:</a:t>
                      </a: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640" marR="4064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>
                          <a:solidFill>
                            <a:schemeClr val="bg1"/>
                          </a:solidFill>
                          <a:effectLst/>
                        </a:rPr>
                        <a:t>Valor (R$):</a:t>
                      </a:r>
                      <a:endParaRPr lang="pt-BR" sz="16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640" marR="4064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98063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bg1"/>
                          </a:solidFill>
                          <a:effectLst/>
                        </a:rPr>
                        <a:t>Indicador(es):</a:t>
                      </a: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640" marR="4064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0052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bg1"/>
                          </a:solidFill>
                          <a:effectLst/>
                        </a:rPr>
                        <a:t>Etapa</a:t>
                      </a: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640" marR="4064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bg1"/>
                          </a:solidFill>
                          <a:effectLst/>
                        </a:rPr>
                        <a:t>Metodologia</a:t>
                      </a: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640" marR="4064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bg1"/>
                          </a:solidFill>
                          <a:effectLst/>
                        </a:rPr>
                        <a:t>Valor (R$)</a:t>
                      </a: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640" marR="4064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>
                          <a:solidFill>
                            <a:schemeClr val="bg1"/>
                          </a:solidFill>
                          <a:effectLst/>
                        </a:rPr>
                        <a:t>Período de Execução</a:t>
                      </a:r>
                      <a:endParaRPr lang="pt-BR" sz="16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640" marR="4064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0052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640" marR="4064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bg1"/>
                          </a:solidFill>
                          <a:effectLst/>
                        </a:rPr>
                        <a:t>Início</a:t>
                      </a: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640" marR="4064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>
                          <a:solidFill>
                            <a:schemeClr val="bg1"/>
                          </a:solidFill>
                          <a:effectLst/>
                        </a:rPr>
                        <a:t>Término</a:t>
                      </a:r>
                      <a:endParaRPr lang="pt-BR" sz="16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640" marR="40640" marT="0" marB="0" anchor="ctr">
                    <a:solidFill>
                      <a:schemeClr val="accent1"/>
                    </a:solidFill>
                  </a:tcPr>
                </a:tc>
              </a:tr>
              <a:tr h="982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bg1"/>
                          </a:solidFill>
                          <a:effectLst/>
                        </a:rPr>
                        <a:t>1.1.</a:t>
                      </a: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640" marR="4064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640" marR="4064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6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640" marR="4064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solidFill>
                            <a:schemeClr val="bg1"/>
                          </a:solidFill>
                          <a:effectLst/>
                        </a:rPr>
                        <a:t>mm/</a:t>
                      </a:r>
                      <a:r>
                        <a:rPr lang="pt-BR" sz="1600" b="1" dirty="0" err="1" smtClean="0">
                          <a:solidFill>
                            <a:schemeClr val="bg1"/>
                          </a:solidFill>
                          <a:effectLst/>
                        </a:rPr>
                        <a:t>aaaa</a:t>
                      </a:r>
                      <a:r>
                        <a:rPr lang="pt-BR" sz="16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640" marR="4064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solidFill>
                            <a:schemeClr val="bg1"/>
                          </a:solidFill>
                          <a:effectLst/>
                        </a:rPr>
                        <a:t>mm/</a:t>
                      </a:r>
                      <a:r>
                        <a:rPr lang="pt-BR" sz="1600" b="1" dirty="0" err="1" smtClean="0">
                          <a:solidFill>
                            <a:schemeClr val="bg1"/>
                          </a:solidFill>
                          <a:effectLst/>
                        </a:rPr>
                        <a:t>aaa</a:t>
                      </a:r>
                      <a:r>
                        <a:rPr lang="pt-BR" sz="16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640" marR="40640" marT="0" marB="0" anchor="ctr">
                    <a:solidFill>
                      <a:schemeClr val="accent1"/>
                    </a:solidFill>
                  </a:tcPr>
                </a:tc>
              </a:tr>
              <a:tr h="982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bg1"/>
                          </a:solidFill>
                          <a:effectLst/>
                        </a:rPr>
                        <a:t>1.2.</a:t>
                      </a: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640" marR="4064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640" marR="4064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640" marR="4064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640" marR="4064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640" marR="40640" marT="0" marB="0" anchor="ctr">
                    <a:solidFill>
                      <a:schemeClr val="accent1"/>
                    </a:solidFill>
                  </a:tcPr>
                </a:tc>
              </a:tr>
              <a:tr h="982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bg1"/>
                          </a:solidFill>
                          <a:effectLst/>
                        </a:rPr>
                        <a:t>1.3.</a:t>
                      </a: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640" marR="4064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640" marR="4064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640" marR="4064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640" marR="4064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640" marR="40640" marT="0" marB="0" anchor="ctr">
                    <a:solidFill>
                      <a:schemeClr val="accent1"/>
                    </a:solidFill>
                  </a:tcPr>
                </a:tc>
              </a:tr>
              <a:tr h="982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bg1"/>
                          </a:solidFill>
                          <a:effectLst/>
                        </a:rPr>
                        <a:t>1.4.</a:t>
                      </a: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640" marR="4064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640" marR="4064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640" marR="4064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640" marR="4064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640" marR="40640" marT="0" marB="0"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24" name="Retângulo 23"/>
          <p:cNvSpPr/>
          <p:nvPr/>
        </p:nvSpPr>
        <p:spPr>
          <a:xfrm>
            <a:off x="827584" y="3933056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/>
              <a:t>7. CRONOGRAMA FÍSICO-FINANCEIRO DE EXECUÇÃO DO OBJETO</a:t>
            </a:r>
            <a:endParaRPr lang="pt-BR" dirty="0"/>
          </a:p>
        </p:txBody>
      </p:sp>
      <p:sp>
        <p:nvSpPr>
          <p:cNvPr id="15" name="Retângulo 14"/>
          <p:cNvSpPr/>
          <p:nvPr/>
        </p:nvSpPr>
        <p:spPr>
          <a:xfrm>
            <a:off x="845528" y="3284984"/>
            <a:ext cx="774086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b="1" dirty="0" smtClean="0">
                <a:solidFill>
                  <a:srgbClr val="FF0000"/>
                </a:solidFill>
              </a:rPr>
              <a:t>Indicar mês e ano, exemplo: Novembro/2017.</a:t>
            </a:r>
            <a:endParaRPr lang="pt-BR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75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Tabe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6763995"/>
              </p:ext>
            </p:extLst>
          </p:nvPr>
        </p:nvGraphicFramePr>
        <p:xfrm>
          <a:off x="1238280" y="2419474"/>
          <a:ext cx="7006127" cy="161796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153830"/>
                <a:gridCol w="1153830"/>
                <a:gridCol w="1153830"/>
                <a:gridCol w="1153830"/>
                <a:gridCol w="1154560"/>
                <a:gridCol w="1236247"/>
              </a:tblGrid>
              <a:tr h="216889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REPASSE(S) DO CONCEDENTE</a:t>
                      </a:r>
                      <a:endParaRPr lang="pt-B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971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MÊS/ANO</a:t>
                      </a:r>
                      <a:endParaRPr lang="pt-B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</a:rPr>
                        <a:t>MÊS/ANO</a:t>
                      </a:r>
                      <a:endParaRPr lang="pt-BR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</a:rPr>
                        <a:t>MÊS/ANO</a:t>
                      </a:r>
                      <a:endParaRPr lang="pt-BR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</a:rPr>
                        <a:t>MÊS/ANO</a:t>
                      </a:r>
                      <a:endParaRPr lang="pt-BR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</a:rPr>
                        <a:t>MÊS/ANO</a:t>
                      </a:r>
                      <a:endParaRPr lang="pt-BR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MÊS/ANO</a:t>
                      </a:r>
                      <a:endParaRPr lang="pt-B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625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</a:rPr>
                        <a:t>25.000,00</a:t>
                      </a:r>
                      <a:r>
                        <a:rPr lang="pt-BR" sz="1400" dirty="0">
                          <a:effectLst/>
                        </a:rPr>
                        <a:t> </a:t>
                      </a:r>
                      <a:endParaRPr lang="pt-B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</a:rPr>
                        <a:t>25.000,00</a:t>
                      </a:r>
                      <a:endParaRPr lang="pt-BR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71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MÊS/ANO</a:t>
                      </a:r>
                      <a:endParaRPr lang="pt-B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</a:rPr>
                        <a:t>MÊS/ANO</a:t>
                      </a:r>
                      <a:endParaRPr lang="pt-BR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bg1"/>
                          </a:solidFill>
                          <a:effectLst/>
                        </a:rPr>
                        <a:t>MÊS/ANO</a:t>
                      </a:r>
                      <a:endParaRPr lang="pt-BR" sz="14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bg1"/>
                          </a:solidFill>
                          <a:effectLst/>
                        </a:rPr>
                        <a:t>MÊS/ANO</a:t>
                      </a:r>
                      <a:endParaRPr lang="pt-BR" sz="14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</a:rPr>
                        <a:t>MÊS/ANO</a:t>
                      </a:r>
                      <a:endParaRPr lang="pt-BR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MÊS/ANO</a:t>
                      </a:r>
                      <a:endParaRPr lang="pt-B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118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 </a:t>
                      </a:r>
                      <a:endParaRPr lang="pt-B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 </a:t>
                      </a:r>
                      <a:endParaRPr lang="pt-B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10" name="Imagem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8816"/>
            <a:ext cx="9144000" cy="329184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040"/>
            <a:ext cx="9144000" cy="987552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7214860" y="6562603"/>
            <a:ext cx="17411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www.setades.es.gov.br</a:t>
            </a: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4860" y="260648"/>
            <a:ext cx="1821636" cy="691044"/>
          </a:xfrm>
          <a:prstGeom prst="rect">
            <a:avLst/>
          </a:prstGeom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278137" y="2060848"/>
            <a:ext cx="696627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12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9</a:t>
            </a: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CRONOGRAMA DE DESEMBOLSO (R$)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683568" y="1239724"/>
            <a:ext cx="7848872" cy="4001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bg1"/>
                </a:solidFill>
                <a:latin typeface="Myriad Pro Light" pitchFamily="34" charset="0"/>
                <a:cs typeface="Arial" pitchFamily="34" charset="0"/>
              </a:rPr>
              <a:t>PLANO DE TRABALHO</a:t>
            </a:r>
            <a:endParaRPr lang="pt-BR" i="1" dirty="0" smtClean="0">
              <a:solidFill>
                <a:schemeClr val="bg1"/>
              </a:solidFill>
              <a:latin typeface="Myriad Pro Light" pitchFamily="34" charset="0"/>
              <a:cs typeface="Arial" pitchFamily="34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638527"/>
              </p:ext>
            </p:extLst>
          </p:nvPr>
        </p:nvGraphicFramePr>
        <p:xfrm>
          <a:off x="1278137" y="4797152"/>
          <a:ext cx="7038278" cy="139319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159125"/>
                <a:gridCol w="1159125"/>
                <a:gridCol w="1159125"/>
                <a:gridCol w="1159125"/>
                <a:gridCol w="1159858"/>
                <a:gridCol w="1241920"/>
              </a:tblGrid>
              <a:tr h="0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REPASSE(S) DO CONCEDENTE</a:t>
                      </a:r>
                      <a:endParaRPr lang="pt-B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 err="1" smtClean="0">
                          <a:solidFill>
                            <a:schemeClr val="bg1"/>
                          </a:solidFill>
                          <a:effectLst/>
                        </a:rPr>
                        <a:t>Nov</a:t>
                      </a:r>
                      <a:r>
                        <a:rPr lang="pt-BR" sz="1400" b="1" dirty="0" smtClean="0">
                          <a:solidFill>
                            <a:schemeClr val="bg1"/>
                          </a:solidFill>
                          <a:effectLst/>
                        </a:rPr>
                        <a:t>/2017</a:t>
                      </a:r>
                      <a:endParaRPr lang="pt-BR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solidFill>
                            <a:schemeClr val="bg1"/>
                          </a:solidFill>
                          <a:effectLst/>
                        </a:rPr>
                        <a:t>Dez/2017</a:t>
                      </a:r>
                      <a:endParaRPr lang="pt-BR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solidFill>
                            <a:schemeClr val="bg1"/>
                          </a:solidFill>
                          <a:effectLst/>
                        </a:rPr>
                        <a:t>Jan/2018</a:t>
                      </a:r>
                      <a:endParaRPr lang="pt-BR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solidFill>
                            <a:schemeClr val="bg1"/>
                          </a:solidFill>
                          <a:effectLst/>
                        </a:rPr>
                        <a:t>Fev2018</a:t>
                      </a:r>
                      <a:endParaRPr lang="pt-BR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solidFill>
                            <a:schemeClr val="bg1"/>
                          </a:solidFill>
                          <a:effectLst/>
                        </a:rPr>
                        <a:t>Mar/2018</a:t>
                      </a:r>
                      <a:endParaRPr lang="pt-BR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 err="1" smtClean="0">
                          <a:solidFill>
                            <a:schemeClr val="bg1"/>
                          </a:solidFill>
                          <a:effectLst/>
                        </a:rPr>
                        <a:t>abr</a:t>
                      </a:r>
                      <a:r>
                        <a:rPr lang="pt-BR" sz="1400" b="1" dirty="0" smtClean="0">
                          <a:solidFill>
                            <a:schemeClr val="bg1"/>
                          </a:solidFill>
                          <a:effectLst/>
                        </a:rPr>
                        <a:t>/2018</a:t>
                      </a:r>
                      <a:endParaRPr lang="pt-BR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75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solidFill>
                            <a:schemeClr val="bg1"/>
                          </a:solidFill>
                          <a:effectLst/>
                        </a:rPr>
                        <a:t>25.000,00</a:t>
                      </a: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solidFill>
                            <a:schemeClr val="bg1"/>
                          </a:solidFill>
                          <a:effectLst/>
                        </a:rPr>
                        <a:t>Mai/2018</a:t>
                      </a:r>
                      <a:endParaRPr lang="pt-BR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 err="1" smtClean="0">
                          <a:solidFill>
                            <a:schemeClr val="bg1"/>
                          </a:solidFill>
                          <a:effectLst/>
                        </a:rPr>
                        <a:t>Jun</a:t>
                      </a:r>
                      <a:r>
                        <a:rPr lang="pt-BR" sz="1400" b="1" dirty="0" smtClean="0">
                          <a:solidFill>
                            <a:schemeClr val="bg1"/>
                          </a:solidFill>
                          <a:effectLst/>
                        </a:rPr>
                        <a:t>/2018</a:t>
                      </a:r>
                      <a:endParaRPr lang="pt-BR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solidFill>
                            <a:schemeClr val="bg1"/>
                          </a:solidFill>
                          <a:effectLst/>
                        </a:rPr>
                        <a:t>Jul2018</a:t>
                      </a:r>
                      <a:endParaRPr lang="pt-BR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 err="1" smtClean="0">
                          <a:solidFill>
                            <a:schemeClr val="bg1"/>
                          </a:solidFill>
                          <a:effectLst/>
                        </a:rPr>
                        <a:t>Ago</a:t>
                      </a:r>
                      <a:r>
                        <a:rPr lang="pt-BR" sz="1400" b="1" dirty="0" smtClean="0">
                          <a:solidFill>
                            <a:schemeClr val="bg1"/>
                          </a:solidFill>
                          <a:effectLst/>
                        </a:rPr>
                        <a:t>/2018</a:t>
                      </a:r>
                      <a:endParaRPr lang="pt-BR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solidFill>
                            <a:schemeClr val="bg1"/>
                          </a:solidFill>
                          <a:effectLst/>
                        </a:rPr>
                        <a:t>Set/2018</a:t>
                      </a:r>
                      <a:endParaRPr lang="pt-BR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solidFill>
                            <a:schemeClr val="bg1"/>
                          </a:solidFill>
                          <a:effectLst/>
                        </a:rPr>
                        <a:t>Out/2018</a:t>
                      </a:r>
                      <a:endParaRPr lang="pt-BR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956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1257425" y="4493731"/>
            <a:ext cx="698698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BR" sz="1400" b="1" dirty="0"/>
              <a:t>9</a:t>
            </a:r>
            <a:r>
              <a:rPr lang="pt-BR" sz="1400" b="1" dirty="0" smtClean="0"/>
              <a:t>. </a:t>
            </a:r>
            <a:r>
              <a:rPr lang="pt-BR" sz="1400" b="1" dirty="0"/>
              <a:t>CRONOGRAMA DE DESEMBOLSO (R$)</a:t>
            </a:r>
            <a:endParaRPr lang="pt-BR" sz="1400" dirty="0"/>
          </a:p>
        </p:txBody>
      </p:sp>
      <p:cxnSp>
        <p:nvCxnSpPr>
          <p:cNvPr id="7" name="Conector reto 6"/>
          <p:cNvCxnSpPr/>
          <p:nvPr/>
        </p:nvCxnSpPr>
        <p:spPr>
          <a:xfrm flipV="1">
            <a:off x="1619672" y="2492896"/>
            <a:ext cx="6336704" cy="125139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>
            <a:off x="1265459" y="2648404"/>
            <a:ext cx="6690917" cy="114063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tângulo 15"/>
          <p:cNvSpPr/>
          <p:nvPr/>
        </p:nvSpPr>
        <p:spPr>
          <a:xfrm>
            <a:off x="1187624" y="4016097"/>
            <a:ext cx="69789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b="1" dirty="0" smtClean="0">
                <a:solidFill>
                  <a:srgbClr val="FF0000"/>
                </a:solidFill>
              </a:rPr>
              <a:t>preencher as informações de acordo com o exemplo abaixo</a:t>
            </a:r>
            <a:endParaRPr lang="pt-BR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76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921" y="-84507"/>
            <a:ext cx="9382530" cy="6942507"/>
          </a:xfrm>
          <a:prstGeom prst="rect">
            <a:avLst/>
          </a:prstGeom>
        </p:spPr>
      </p:pic>
      <p:sp>
        <p:nvSpPr>
          <p:cNvPr id="10" name="CaixaDeTexto 9"/>
          <p:cNvSpPr txBox="1"/>
          <p:nvPr/>
        </p:nvSpPr>
        <p:spPr>
          <a:xfrm>
            <a:off x="7164288" y="6551766"/>
            <a:ext cx="17411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www.setades.es.gov.br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67544" y="836712"/>
            <a:ext cx="8229600" cy="8267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0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632248" y="5445224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/>
              <a:t> </a:t>
            </a:r>
            <a:r>
              <a:rPr lang="pt-BR" sz="2400" b="1" dirty="0" smtClean="0">
                <a:solidFill>
                  <a:srgbClr val="002060"/>
                </a:solidFill>
              </a:rPr>
              <a:t>OBRIGADO!</a:t>
            </a:r>
            <a:endParaRPr lang="pt-BR" sz="2400" dirty="0" smtClean="0">
              <a:solidFill>
                <a:srgbClr val="002060"/>
              </a:solidFill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403648" y="1124744"/>
            <a:ext cx="6966271" cy="4191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Gerência </a:t>
            </a:r>
            <a:r>
              <a:rPr lang="pt-BR" sz="2400" b="1" dirty="0">
                <a:solidFill>
                  <a:schemeClr val="tx2">
                    <a:lumMod val="75000"/>
                  </a:schemeClr>
                </a:solidFill>
              </a:rPr>
              <a:t>de Convênios</a:t>
            </a:r>
          </a:p>
          <a:p>
            <a:pPr algn="ctr"/>
            <a:r>
              <a:rPr lang="pt-BR" sz="2400" dirty="0">
                <a:hlinkClick r:id="rId4"/>
              </a:rPr>
              <a:t>convenios@setades.es.gov.br</a:t>
            </a:r>
            <a:endParaRPr lang="pt-BR" sz="2400" dirty="0"/>
          </a:p>
          <a:p>
            <a:pPr algn="ctr"/>
            <a:r>
              <a:rPr lang="pt-BR" sz="24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Tel.: 3636-6804</a:t>
            </a:r>
            <a:endParaRPr lang="pt-BR" sz="2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Luciane Aparecida </a:t>
            </a:r>
            <a:r>
              <a:rPr lang="pt-BR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Bolda</a:t>
            </a:r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(Gerente)</a:t>
            </a:r>
          </a:p>
          <a:p>
            <a:pPr algn="ctr"/>
            <a:endParaRPr lang="pt-BR" sz="2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Equipe </a:t>
            </a:r>
            <a:endParaRPr lang="pt-BR" sz="2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>
              <a:lnSpc>
                <a:spcPct val="170000"/>
              </a:lnSpc>
            </a:pPr>
            <a:r>
              <a:rPr lang="pt-BR" sz="2400" dirty="0" err="1"/>
              <a:t>Aldemar</a:t>
            </a:r>
            <a:r>
              <a:rPr lang="pt-BR" sz="2400" dirty="0"/>
              <a:t> Geraldo da Cruz – Tel. 3636-6810 </a:t>
            </a:r>
          </a:p>
          <a:p>
            <a:pPr algn="ctr">
              <a:lnSpc>
                <a:spcPct val="170000"/>
              </a:lnSpc>
            </a:pPr>
            <a:r>
              <a:rPr lang="pt-BR" sz="2400" dirty="0"/>
              <a:t>Maria Ângela M. </a:t>
            </a:r>
            <a:r>
              <a:rPr lang="pt-BR" sz="2400" dirty="0" err="1"/>
              <a:t>Zamprognio</a:t>
            </a:r>
            <a:r>
              <a:rPr lang="pt-BR" sz="2400" dirty="0"/>
              <a:t> – Tel. 3636-6806</a:t>
            </a:r>
          </a:p>
          <a:p>
            <a:pPr algn="ctr">
              <a:lnSpc>
                <a:spcPct val="170000"/>
              </a:lnSpc>
            </a:pPr>
            <a:r>
              <a:rPr lang="pt-BR" sz="2400" dirty="0" err="1"/>
              <a:t>Jhonatam</a:t>
            </a:r>
            <a:r>
              <a:rPr lang="pt-BR" sz="2400" dirty="0"/>
              <a:t> </a:t>
            </a:r>
            <a:r>
              <a:rPr lang="pt-BR" sz="2400" dirty="0" err="1"/>
              <a:t>Sunderson</a:t>
            </a:r>
            <a:r>
              <a:rPr lang="pt-BR" sz="2400" dirty="0"/>
              <a:t> Rodrigues (Estagiário de Direito)</a:t>
            </a:r>
          </a:p>
        </p:txBody>
      </p:sp>
    </p:spTree>
    <p:extLst>
      <p:ext uri="{BB962C8B-B14F-4D97-AF65-F5344CB8AC3E}">
        <p14:creationId xmlns:p14="http://schemas.microsoft.com/office/powerpoint/2010/main" val="416589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2134</TotalTime>
  <Words>569</Words>
  <Application>Microsoft Office PowerPoint</Application>
  <PresentationFormat>Apresentação na tela (4:3)</PresentationFormat>
  <Paragraphs>226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Kamila Conceição Sabino</dc:creator>
  <cp:lastModifiedBy>Aldemar Geraldo da Cruz</cp:lastModifiedBy>
  <cp:revision>128</cp:revision>
  <dcterms:created xsi:type="dcterms:W3CDTF">2016-02-03T12:28:20Z</dcterms:created>
  <dcterms:modified xsi:type="dcterms:W3CDTF">2017-05-17T14:45:41Z</dcterms:modified>
</cp:coreProperties>
</file>