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648" r:id="rId1"/>
  </p:sldMasterIdLst>
  <p:notesMasterIdLst>
    <p:notesMasterId r:id="rId26"/>
  </p:notesMasterIdLst>
  <p:sldIdLst>
    <p:sldId id="257" r:id="rId2"/>
    <p:sldId id="311" r:id="rId3"/>
    <p:sldId id="312" r:id="rId4"/>
    <p:sldId id="313" r:id="rId5"/>
    <p:sldId id="314" r:id="rId6"/>
    <p:sldId id="318" r:id="rId7"/>
    <p:sldId id="317" r:id="rId8"/>
    <p:sldId id="316" r:id="rId9"/>
    <p:sldId id="319" r:id="rId10"/>
    <p:sldId id="320" r:id="rId11"/>
    <p:sldId id="321" r:id="rId12"/>
    <p:sldId id="332" r:id="rId13"/>
    <p:sldId id="322" r:id="rId14"/>
    <p:sldId id="330" r:id="rId15"/>
    <p:sldId id="324" r:id="rId16"/>
    <p:sldId id="325" r:id="rId17"/>
    <p:sldId id="327" r:id="rId18"/>
    <p:sldId id="328" r:id="rId19"/>
    <p:sldId id="310" r:id="rId20"/>
    <p:sldId id="305" r:id="rId21"/>
    <p:sldId id="288" r:id="rId22"/>
    <p:sldId id="302" r:id="rId23"/>
    <p:sldId id="329" r:id="rId24"/>
    <p:sldId id="30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>
      <p:cViewPr>
        <p:scale>
          <a:sx n="94" d="100"/>
          <a:sy n="94" d="100"/>
        </p:scale>
        <p:origin x="-122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1AF82-DCB2-4119-8503-1EA3C5EEE3B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5EB7A-21D7-417C-AB4C-334E44A923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66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BB390-A1AC-403A-BE40-12B076C28B2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2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66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1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84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1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2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2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76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55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7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67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BFDC-EED0-4D04-90FA-316A99530905}" type="datetimeFigureOut">
              <a:rPr lang="pt-BR" smtClean="0"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C5715-4B9D-4992-8743-7CE3A135F5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8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etades.es.gov.br/" TargetMode="Externa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nvenios@setades.es.gov.b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827584" y="3024827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Myriad Pro Light" pitchFamily="34" charset="0"/>
                <a:cs typeface="Arial" pitchFamily="34" charset="0"/>
              </a:rPr>
              <a:t>PLANO DE TRABALHO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1403648" y="363573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(Artigo 22 da Lei n° 13.019/2014, alterada pela Lei n° 13.204/2015</a:t>
            </a:r>
          </a:p>
        </p:txBody>
      </p:sp>
    </p:spTree>
    <p:extLst>
      <p:ext uri="{BB962C8B-B14F-4D97-AF65-F5344CB8AC3E}">
        <p14:creationId xmlns:p14="http://schemas.microsoft.com/office/powerpoint/2010/main" val="285700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45869"/>
              </p:ext>
            </p:extLst>
          </p:nvPr>
        </p:nvGraphicFramePr>
        <p:xfrm>
          <a:off x="971599" y="3068960"/>
          <a:ext cx="6552728" cy="1868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3"/>
                <a:gridCol w="1512168"/>
                <a:gridCol w="1296144"/>
                <a:gridCol w="597083"/>
                <a:gridCol w="483037"/>
                <a:gridCol w="936103"/>
              </a:tblGrid>
              <a:tr h="293934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Meta 1: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Valor (R$):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93934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Indicador(es):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917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Metodologia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Período de Execução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91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Início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Término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</a:tr>
              <a:tr h="145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1.1.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</a:tr>
              <a:tr h="145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1.2.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</a:tr>
              <a:tr h="145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1.3.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</a:tr>
              <a:tr h="145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1.4.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676" marR="38676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971600" y="2699628"/>
            <a:ext cx="6444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7. CRONOGRAMA FÍSICO-FINANCEIRO DE EXECUÇÃO DO OBJETO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949896" y="5015498"/>
            <a:ext cx="756084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50" b="1" dirty="0"/>
              <a:t>Meta: </a:t>
            </a:r>
            <a:r>
              <a:rPr lang="pt-BR" sz="1150" dirty="0"/>
              <a:t>Descrever quantitativa e qualitativamente a situação problema que se quer “atingir” na realidade diagnosticada</a:t>
            </a:r>
            <a:r>
              <a:rPr lang="pt-BR" sz="1150" dirty="0" smtClean="0"/>
              <a:t>.</a:t>
            </a:r>
            <a:endParaRPr lang="pt-BR" sz="1150" dirty="0"/>
          </a:p>
          <a:p>
            <a:r>
              <a:rPr lang="pt-BR" sz="1150" b="1" dirty="0"/>
              <a:t>Indicadores: </a:t>
            </a:r>
            <a:r>
              <a:rPr lang="pt-BR" sz="1150" dirty="0"/>
              <a:t>Parâmetros a serem utilizados para aferição do cumprimento das metas</a:t>
            </a:r>
            <a:r>
              <a:rPr lang="pt-BR" sz="1150" dirty="0" smtClean="0"/>
              <a:t>.</a:t>
            </a:r>
            <a:endParaRPr lang="pt-BR" sz="1150" dirty="0"/>
          </a:p>
          <a:p>
            <a:r>
              <a:rPr lang="pt-BR" sz="1150" b="1" dirty="0"/>
              <a:t>Etapas</a:t>
            </a:r>
            <a:r>
              <a:rPr lang="pt-BR" sz="1150" dirty="0"/>
              <a:t>: Descrever qualitativamente quais atividades serão desenvolvidas para alcançar os resultados de cada meta</a:t>
            </a:r>
            <a:r>
              <a:rPr lang="pt-BR" sz="1150" dirty="0" smtClean="0"/>
              <a:t>.</a:t>
            </a:r>
            <a:endParaRPr lang="pt-BR" sz="1150" dirty="0"/>
          </a:p>
          <a:p>
            <a:r>
              <a:rPr lang="pt-BR" sz="1150" b="1" dirty="0"/>
              <a:t>Metodologia:</a:t>
            </a:r>
            <a:r>
              <a:rPr lang="pt-BR" sz="1150" dirty="0"/>
              <a:t> Detalhar como as atividades serão realizadas.  </a:t>
            </a:r>
          </a:p>
          <a:p>
            <a:r>
              <a:rPr lang="pt-BR" sz="1150" b="1" dirty="0"/>
              <a:t>Período de execução: </a:t>
            </a:r>
            <a:r>
              <a:rPr lang="pt-BR" sz="1150" dirty="0"/>
              <a:t>Data referente ao início e término de execução</a:t>
            </a:r>
            <a:r>
              <a:rPr lang="pt-BR" sz="1150" b="1" dirty="0"/>
              <a:t> </a:t>
            </a:r>
            <a:r>
              <a:rPr lang="pt-BR" sz="1150" dirty="0"/>
              <a:t>e término de cada etapa/atividade</a:t>
            </a:r>
          </a:p>
        </p:txBody>
      </p:sp>
    </p:spTree>
    <p:extLst>
      <p:ext uri="{BB962C8B-B14F-4D97-AF65-F5344CB8AC3E}">
        <p14:creationId xmlns:p14="http://schemas.microsoft.com/office/powerpoint/2010/main" val="34212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194319"/>
              </p:ext>
            </p:extLst>
          </p:nvPr>
        </p:nvGraphicFramePr>
        <p:xfrm>
          <a:off x="1524000" y="3177381"/>
          <a:ext cx="6096000" cy="1493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31776"/>
                <a:gridCol w="3888432"/>
                <a:gridCol w="117579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CÓDIGO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ESPECIFICAÇÃO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CONCEDENTE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3.3.50.43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Material de Consumo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Serviços de Terceiros – Pessoa Física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Serviços de Terceiros – Pessoa Jurídica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Custos Indiretos/Equipe Encarregada pela execução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4.4.50.42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Equipamentos e Materiais Permanentes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547664" y="2780928"/>
            <a:ext cx="2594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8</a:t>
            </a:r>
            <a:r>
              <a:rPr lang="pt-BR" b="1" dirty="0" smtClean="0"/>
              <a:t>. </a:t>
            </a:r>
            <a:r>
              <a:rPr lang="pt-BR" b="1" dirty="0"/>
              <a:t>PLANO DE APLICAÇÃO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85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17698"/>
              </p:ext>
            </p:extLst>
          </p:nvPr>
        </p:nvGraphicFramePr>
        <p:xfrm>
          <a:off x="1522095" y="2996952"/>
          <a:ext cx="6130071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2351"/>
                <a:gridCol w="2016224"/>
                <a:gridCol w="576064"/>
                <a:gridCol w="541591"/>
                <a:gridCol w="1224136"/>
                <a:gridCol w="1249705"/>
              </a:tblGrid>
              <a:tr h="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</a:rPr>
                        <a:t>8.1.1 </a:t>
                      </a: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</a:rPr>
                        <a:t>Material de consumo (3.3.50.43)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smtClean="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            Especificação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Unid.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Qtde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</a:rPr>
                        <a:t>Valor</a:t>
                      </a:r>
                      <a:r>
                        <a:rPr lang="pt-BR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</a:rPr>
                        <a:t>Unitário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Valor Total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Subtotal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901598"/>
              </p:ext>
            </p:extLst>
          </p:nvPr>
        </p:nvGraphicFramePr>
        <p:xfrm>
          <a:off x="1522095" y="4725144"/>
          <a:ext cx="6092536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2351"/>
                <a:gridCol w="1944216"/>
                <a:gridCol w="792088"/>
                <a:gridCol w="720080"/>
                <a:gridCol w="1008112"/>
                <a:gridCol w="1105689"/>
              </a:tblGrid>
              <a:tr h="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</a:rPr>
                        <a:t>.1.2 </a:t>
                      </a: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Serviços de terceiros – pessoa física (3.3.50.43)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Especificação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Unid.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Qtde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Valor Unit.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Valor Total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Subtotal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1547664" y="234888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8</a:t>
            </a:r>
            <a:r>
              <a:rPr lang="pt-BR" b="1" dirty="0" smtClean="0"/>
              <a:t>.1 </a:t>
            </a:r>
            <a:r>
              <a:rPr lang="pt-BR" b="1" dirty="0"/>
              <a:t>Detalhamento das despesas </a:t>
            </a:r>
            <a:endParaRPr lang="pt-BR" dirty="0"/>
          </a:p>
          <a:p>
            <a:r>
              <a:rPr lang="pt-BR" dirty="0"/>
              <a:t>Especificar o gasto com cada item de despesa</a:t>
            </a:r>
          </a:p>
        </p:txBody>
      </p:sp>
    </p:spTree>
    <p:extLst>
      <p:ext uri="{BB962C8B-B14F-4D97-AF65-F5344CB8AC3E}">
        <p14:creationId xmlns:p14="http://schemas.microsoft.com/office/powerpoint/2010/main" val="36436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02822"/>
              </p:ext>
            </p:extLst>
          </p:nvPr>
        </p:nvGraphicFramePr>
        <p:xfrm>
          <a:off x="1522095" y="3250406"/>
          <a:ext cx="6099810" cy="13931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4570"/>
                <a:gridCol w="1004570"/>
                <a:gridCol w="1004570"/>
                <a:gridCol w="1004570"/>
                <a:gridCol w="1005205"/>
                <a:gridCol w="1076325"/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REPASSE(S) DO CONCEDENTE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7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547664" y="2868136"/>
            <a:ext cx="4020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9</a:t>
            </a:r>
            <a:r>
              <a:rPr lang="pt-BR" b="1" dirty="0" smtClean="0"/>
              <a:t>. </a:t>
            </a:r>
            <a:r>
              <a:rPr lang="pt-BR" b="1" dirty="0"/>
              <a:t>CRONOGRAMA DE DESEMBOLSO (R$)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72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335806"/>
              </p:ext>
            </p:extLst>
          </p:nvPr>
        </p:nvGraphicFramePr>
        <p:xfrm>
          <a:off x="1522095" y="2996952"/>
          <a:ext cx="6130071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2351"/>
                <a:gridCol w="2016224"/>
                <a:gridCol w="576064"/>
                <a:gridCol w="541591"/>
                <a:gridCol w="1224136"/>
                <a:gridCol w="1249705"/>
              </a:tblGrid>
              <a:tr h="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smtClean="0">
                          <a:solidFill>
                            <a:schemeClr val="bg1"/>
                          </a:solidFill>
                          <a:effectLst/>
                        </a:rPr>
                        <a:t>7.1.1 Material de consumo (3.3.50.43)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smtClean="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            Especificação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Unid.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Qtde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</a:rPr>
                        <a:t>Valor</a:t>
                      </a:r>
                      <a:r>
                        <a:rPr lang="pt-BR" sz="140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</a:rPr>
                        <a:t>Unitário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Valor Total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Subtotal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73345"/>
              </p:ext>
            </p:extLst>
          </p:nvPr>
        </p:nvGraphicFramePr>
        <p:xfrm>
          <a:off x="1522095" y="4725144"/>
          <a:ext cx="6092536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2351"/>
                <a:gridCol w="1944216"/>
                <a:gridCol w="792088"/>
                <a:gridCol w="720080"/>
                <a:gridCol w="1008112"/>
                <a:gridCol w="1105689"/>
              </a:tblGrid>
              <a:tr h="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7.1.2 Serviços de terceiros – pessoa física (3.3.50.43)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Especificação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Unid.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Qtde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Valor Unit.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Valor Total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Subtotal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1547664" y="234888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7.1 Detalhamento das despesas </a:t>
            </a:r>
            <a:endParaRPr lang="pt-BR" dirty="0"/>
          </a:p>
          <a:p>
            <a:r>
              <a:rPr lang="pt-BR" dirty="0"/>
              <a:t>Especificar o gasto com cada item de despesa</a:t>
            </a:r>
          </a:p>
        </p:txBody>
      </p:sp>
    </p:spTree>
    <p:extLst>
      <p:ext uri="{BB962C8B-B14F-4D97-AF65-F5344CB8AC3E}">
        <p14:creationId xmlns:p14="http://schemas.microsoft.com/office/powerpoint/2010/main" val="10277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04327"/>
              </p:ext>
            </p:extLst>
          </p:nvPr>
        </p:nvGraphicFramePr>
        <p:xfrm>
          <a:off x="1522095" y="2423001"/>
          <a:ext cx="6099810" cy="23850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9810"/>
              </a:tblGrid>
              <a:tr h="2086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marL="55245" marR="5651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263265" algn="ctr"/>
                          <a:tab pos="6069330" algn="r"/>
                        </a:tabLst>
                      </a:pPr>
                      <a:r>
                        <a:rPr lang="pt-BR" sz="1050" dirty="0">
                          <a:effectLst/>
                        </a:rPr>
                        <a:t>Na qualidade de representante legal da Organização da Sociedade Civil - OSC, declaro, para fins de prova junto a Secretaria de Estado de Trabalho, Assistência e Desenvolvimento Social  - SETADES, para os efeitos e sob as penas da Lei, que inexiste qualquer débito em mora ou situação de inadimplência com o Tesouro Estadual ou qualquer órgão ou entidade da Administração Pública Estadual, que impeça a realização deste termo ou qualquer instrumento legal com o Estado do Espírito Santo, na forma deste plano de trabalho</a:t>
                      </a:r>
                      <a:r>
                        <a:rPr lang="pt-BR" sz="1050" dirty="0" smtClean="0">
                          <a:effectLst/>
                        </a:rPr>
                        <a:t>.</a:t>
                      </a:r>
                      <a:endParaRPr lang="pt-BR" sz="1200" dirty="0">
                        <a:effectLst/>
                      </a:endParaRPr>
                    </a:p>
                    <a:p>
                      <a:pPr marL="60960">
                        <a:spcAft>
                          <a:spcPts val="0"/>
                        </a:spcAft>
                        <a:tabLst>
                          <a:tab pos="3263265" algn="ctr"/>
                          <a:tab pos="6069330" algn="r"/>
                        </a:tabLst>
                      </a:pPr>
                      <a:r>
                        <a:rPr lang="pt-BR" sz="1050" dirty="0">
                          <a:effectLst/>
                        </a:rPr>
                        <a:t>Pede e espera deferimento.</a:t>
                      </a:r>
                      <a:endParaRPr lang="pt-BR" sz="1200" dirty="0">
                        <a:effectLst/>
                      </a:endParaRPr>
                    </a:p>
                    <a:p>
                      <a:pPr marL="60960">
                        <a:spcAft>
                          <a:spcPts val="0"/>
                        </a:spcAft>
                        <a:tabLst>
                          <a:tab pos="3263265" algn="ctr"/>
                          <a:tab pos="6069330" algn="r"/>
                        </a:tabLst>
                      </a:pPr>
                      <a:r>
                        <a:rPr lang="pt-BR" sz="105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Em     de </a:t>
                      </a:r>
                      <a:r>
                        <a:rPr lang="pt-BR" sz="1100" baseline="0" dirty="0" smtClean="0">
                          <a:effectLst/>
                        </a:rPr>
                        <a:t>                 </a:t>
                      </a:r>
                      <a:r>
                        <a:rPr lang="pt-BR" sz="1100" baseline="0" dirty="0" err="1" smtClean="0">
                          <a:effectLst/>
                        </a:rPr>
                        <a:t>de</a:t>
                      </a:r>
                      <a:r>
                        <a:rPr lang="pt-BR" sz="1100" baseline="0" dirty="0" smtClean="0">
                          <a:effectLst/>
                        </a:rPr>
                        <a:t> 2017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____________________________________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Assinatura do Representante Legal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98434"/>
              </p:ext>
            </p:extLst>
          </p:nvPr>
        </p:nvGraphicFramePr>
        <p:xfrm>
          <a:off x="1568534" y="5187696"/>
          <a:ext cx="6099810" cy="1341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981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cap="all" dirty="0">
                          <a:effectLst/>
                        </a:rPr>
                        <a:t>Aprovado.</a:t>
                      </a:r>
                      <a:endParaRPr lang="pt-B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Vitória (ES)  Em     de  </a:t>
                      </a:r>
                      <a:r>
                        <a:rPr lang="pt-BR" sz="1100" dirty="0" err="1">
                          <a:effectLst/>
                        </a:rPr>
                        <a:t>de</a:t>
                      </a:r>
                      <a:r>
                        <a:rPr lang="pt-BR" sz="1100" dirty="0">
                          <a:effectLst/>
                        </a:rPr>
                        <a:t>     .</a:t>
                      </a:r>
                      <a:endParaRPr lang="pt-BR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__________________________________</a:t>
                      </a:r>
                      <a:endParaRPr lang="pt-BR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Assinatura do Representante Legal/Carimbo</a:t>
                      </a:r>
                      <a:endParaRPr lang="pt-B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1547664" y="486916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10. APROVAÇÃO PELA ADMINISTRAÇÃO PÚBLICA ESTADUAL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511660" y="206084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9. DECLARAÇÃO DA ORGANIZAÇÃO DA SOCIEDADE CIVIL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7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83568" y="1628800"/>
            <a:ext cx="7812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Exemplos</a:t>
            </a:r>
            <a:endParaRPr lang="pt-BR" sz="4000" dirty="0"/>
          </a:p>
        </p:txBody>
      </p:sp>
      <p:sp>
        <p:nvSpPr>
          <p:cNvPr id="11" name="Retângulo 10"/>
          <p:cNvSpPr/>
          <p:nvPr/>
        </p:nvSpPr>
        <p:spPr>
          <a:xfrm>
            <a:off x="683568" y="2204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CRONOGRAMA FÍSICO-FINANCEIRO DE EXECUÇÃO DO OBJETO</a:t>
            </a:r>
            <a:endParaRPr lang="pt-BR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19099"/>
              </p:ext>
            </p:extLst>
          </p:nvPr>
        </p:nvGraphicFramePr>
        <p:xfrm>
          <a:off x="457200" y="3105309"/>
          <a:ext cx="8229599" cy="2523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568"/>
                <a:gridCol w="3240360"/>
                <a:gridCol w="936104"/>
                <a:gridCol w="731101"/>
                <a:gridCol w="349019"/>
                <a:gridCol w="946447"/>
              </a:tblGrid>
              <a:tr h="28587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Meta 1: Disponibilizar alimentação para 20 crianças que participam do Serviço de Convivência e Fortalecimento de Vínculos.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Valor: R$ 5.000,00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26282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Indicadores:   1) Nº de crianças atendidas por dia</a:t>
                      </a:r>
                    </a:p>
                    <a:p>
                      <a:pPr marL="953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2) Nº de refeições ofertadas por dia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Metodologia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Período de Execução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Início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Término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1.1. Aquisição do alimento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Realizar a cotação de preço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Nov/2017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Mai/2018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4894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Adquirir os alimentos de acordo com a necessidade de utilização e/ou acordar com o fornecedor as entregas parciais.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5.000,00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Nov/2017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Mai/2018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1.2. Preparação e oferta do alimento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Planejamento das refeições diárias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0.00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Nov/2017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Mai/2018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3" name="Retângulo 12"/>
          <p:cNvSpPr/>
          <p:nvPr/>
        </p:nvSpPr>
        <p:spPr>
          <a:xfrm>
            <a:off x="467544" y="2756111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Alimentação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81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83568" y="1628800"/>
            <a:ext cx="7812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Exemplos</a:t>
            </a:r>
            <a:endParaRPr lang="pt-BR" sz="4000" dirty="0"/>
          </a:p>
        </p:txBody>
      </p:sp>
      <p:sp>
        <p:nvSpPr>
          <p:cNvPr id="11" name="Retângulo 10"/>
          <p:cNvSpPr/>
          <p:nvPr/>
        </p:nvSpPr>
        <p:spPr>
          <a:xfrm>
            <a:off x="683568" y="2204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CRONOGRAMA FÍSICO-FINANCEIRO DE EXECUÇÃO DO OBJETO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67544" y="277163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Transportes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87391"/>
              </p:ext>
            </p:extLst>
          </p:nvPr>
        </p:nvGraphicFramePr>
        <p:xfrm>
          <a:off x="457200" y="3213518"/>
          <a:ext cx="8229599" cy="2178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4600"/>
                <a:gridCol w="3168352"/>
                <a:gridCol w="864096"/>
                <a:gridCol w="587085"/>
                <a:gridCol w="277011"/>
                <a:gridCol w="1018455"/>
              </a:tblGrid>
              <a:tr h="28587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Meta 2: Viabilizar transporte de 15 idosos para participação no Serviço de Convivência e Fortalecimento de Vínculos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Valor: R$ 120.000,00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87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Indicadores: Nº de idosos atendidos por dia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Metodologia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Período de Execução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Início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Término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rowSpan="2"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Aquisição o veículo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Cotação de preço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Ago/2017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Ago/2017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Compra do veículo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120.000,00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326282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Realização do transporte de idosos para participar dos </a:t>
                      </a:r>
                      <a:r>
                        <a:rPr lang="pt-BR" sz="1200" dirty="0" smtClean="0">
                          <a:solidFill>
                            <a:schemeClr val="bg1"/>
                          </a:solidFill>
                          <a:effectLst/>
                        </a:rPr>
                        <a:t>CFV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Verificar Equipamentos de Segurança (c</a:t>
                      </a:r>
                      <a:r>
                        <a:rPr lang="pt-BR" sz="1200" dirty="0" smtClean="0">
                          <a:solidFill>
                            <a:schemeClr val="bg1"/>
                          </a:solidFill>
                          <a:effectLst/>
                        </a:rPr>
                        <a:t>ondições </a:t>
                      </a: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do carro – motorista, documentação, nível de água, pneus, dentre outros.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Ago/2017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bg1"/>
                          </a:solidFill>
                          <a:effectLst/>
                        </a:rPr>
                        <a:t>Jul</a:t>
                      </a: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/2017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63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83568" y="1628800"/>
            <a:ext cx="78128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Exemplos</a:t>
            </a:r>
            <a:endParaRPr lang="pt-BR" sz="4000" dirty="0"/>
          </a:p>
        </p:txBody>
      </p:sp>
      <p:sp>
        <p:nvSpPr>
          <p:cNvPr id="11" name="Retângulo 10"/>
          <p:cNvSpPr/>
          <p:nvPr/>
        </p:nvSpPr>
        <p:spPr>
          <a:xfrm>
            <a:off x="683568" y="2204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CRONOGRAMA FÍSICO-FINANCEIRO DE EXECUÇÃO DO OBJETO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467544" y="277163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Maquina de Lavar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642055"/>
              </p:ext>
            </p:extLst>
          </p:nvPr>
        </p:nvGraphicFramePr>
        <p:xfrm>
          <a:off x="457200" y="3227435"/>
          <a:ext cx="8229599" cy="21786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4600"/>
                <a:gridCol w="3096344"/>
                <a:gridCol w="1008112"/>
                <a:gridCol w="515077"/>
                <a:gridCol w="493035"/>
                <a:gridCol w="802431"/>
              </a:tblGrid>
              <a:tr h="28587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Meta 3: Adquirir uma máquina de lavar e uma secadora para atendimento de 20 idosos em situação de acolhimento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Valor: R$ 9.000,00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587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Indicadores: Quantidade de roupa lavada por dia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Metodologia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Período de Execução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Início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Término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3.1. Aquisição dos produtos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Cotação de preço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Compra do produto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7.000,00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3.2. Instalação elétrica e hidráulica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Cotação de preço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Contratação do serviço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2.000,00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  <a:tr h="163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3.3. Lavagem das roupas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Preparação das máquinas para lavagem diária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0,00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err="1">
                          <a:solidFill>
                            <a:schemeClr val="bg1"/>
                          </a:solidFill>
                          <a:effectLst/>
                        </a:rPr>
                        <a:t>Ago</a:t>
                      </a: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/2018</a:t>
                      </a:r>
                      <a:endParaRPr lang="pt-BR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615" marR="37615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24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827584" y="2494930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Myriad Pro Light" pitchFamily="34" charset="0"/>
                <a:cs typeface="Arial" pitchFamily="34" charset="0"/>
              </a:rPr>
              <a:t>Pontos importantes a serem observados na elaboração do Plano de Trabalho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  <a:latin typeface="Myriad Pro Light" pitchFamily="34" charset="0"/>
                <a:cs typeface="Arial" pitchFamily="34" charset="0"/>
              </a:rPr>
              <a:t>ATENÇÃO!</a:t>
            </a:r>
            <a:endParaRPr lang="pt-BR" i="1" dirty="0" smtClean="0">
              <a:solidFill>
                <a:srgbClr val="FFFF00"/>
              </a:solidFill>
              <a:latin typeface="Myriad Pro Ligh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232459"/>
              </p:ext>
            </p:extLst>
          </p:nvPr>
        </p:nvGraphicFramePr>
        <p:xfrm>
          <a:off x="1524000" y="3032601"/>
          <a:ext cx="6095999" cy="213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27920"/>
                <a:gridCol w="648072"/>
                <a:gridCol w="470126"/>
                <a:gridCol w="144770"/>
                <a:gridCol w="144770"/>
                <a:gridCol w="144770"/>
                <a:gridCol w="2215571"/>
              </a:tblGrid>
              <a:tr h="0"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Nome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 CNPJ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Logradouro (Avenida, Rua, Rod.)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Bairro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Cidade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CEP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E-mail da Instituição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Home Page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Telefone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(    ) 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Telefone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(    ) 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Telefone </a:t>
                      </a: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bg1"/>
                          </a:solidFill>
                          <a:effectLst/>
                        </a:rPr>
                        <a:t>(    </a:t>
                      </a: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02192" y="2708920"/>
            <a:ext cx="60723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DADOS GERAIS DA PROPONENTE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81594"/>
              </p:ext>
            </p:extLst>
          </p:nvPr>
        </p:nvGraphicFramePr>
        <p:xfrm>
          <a:off x="827583" y="3032599"/>
          <a:ext cx="7718822" cy="209261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92289"/>
                <a:gridCol w="1580351"/>
                <a:gridCol w="182978"/>
                <a:gridCol w="365956"/>
                <a:gridCol w="102963"/>
                <a:gridCol w="93980"/>
                <a:gridCol w="2800305"/>
              </a:tblGrid>
              <a:tr h="272696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Nome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 CNPJ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2696"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Logradouro (Avenida, Rua, Rod.)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2696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Bairro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Cidade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CEP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2696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E-mail da Instituição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Home Page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57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Telefone </a:t>
                      </a:r>
                      <a:r>
                        <a:rPr lang="pt-BR" sz="1400" dirty="0" smtClean="0">
                          <a:effectLst/>
                        </a:rPr>
                        <a:t>1</a:t>
                      </a:r>
                      <a:r>
                        <a:rPr lang="pt-BR" sz="1400" baseline="0" dirty="0" smtClean="0">
                          <a:effectLst/>
                        </a:rPr>
                        <a:t> </a:t>
                      </a:r>
                      <a:r>
                        <a:rPr lang="pt-BR" sz="1400" dirty="0" smtClean="0">
                          <a:effectLst/>
                        </a:rPr>
                        <a:t>(    </a:t>
                      </a:r>
                      <a:r>
                        <a:rPr lang="pt-BR" sz="1400" dirty="0">
                          <a:effectLst/>
                        </a:rPr>
                        <a:t>) 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Telefone </a:t>
                      </a:r>
                      <a:r>
                        <a:rPr lang="pt-BR" sz="900" dirty="0" smtClean="0">
                          <a:effectLst/>
                        </a:rPr>
                        <a:t>2</a:t>
                      </a:r>
                      <a:r>
                        <a:rPr lang="pt-BR" sz="1200" baseline="0" dirty="0" smtClean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(    </a:t>
                      </a:r>
                      <a:r>
                        <a:rPr lang="pt-BR" sz="1100" dirty="0">
                          <a:effectLst/>
                        </a:rPr>
                        <a:t>) 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Telefone </a:t>
                      </a:r>
                      <a:r>
                        <a:rPr lang="pt-BR" sz="900" dirty="0" smtClean="0">
                          <a:effectLst/>
                        </a:rPr>
                        <a:t>3</a:t>
                      </a:r>
                      <a:r>
                        <a:rPr lang="pt-BR" sz="1200" baseline="0" dirty="0" smtClean="0">
                          <a:effectLst/>
                        </a:rPr>
                        <a:t> </a:t>
                      </a:r>
                      <a:r>
                        <a:rPr lang="pt-BR" sz="1100" dirty="0" smtClean="0">
                          <a:effectLst/>
                        </a:rPr>
                        <a:t>(    </a:t>
                      </a:r>
                      <a:r>
                        <a:rPr lang="pt-BR" sz="1100" dirty="0">
                          <a:effectLst/>
                        </a:rPr>
                        <a:t>)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Elipse 15"/>
          <p:cNvSpPr/>
          <p:nvPr/>
        </p:nvSpPr>
        <p:spPr>
          <a:xfrm>
            <a:off x="3347864" y="4628584"/>
            <a:ext cx="216024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755576" y="4221088"/>
            <a:ext cx="216024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791580" y="256490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1. DADOS GERAIS DA PROPONENTE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21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92315"/>
              </p:ext>
            </p:extLst>
          </p:nvPr>
        </p:nvGraphicFramePr>
        <p:xfrm>
          <a:off x="827584" y="2564904"/>
          <a:ext cx="7704856" cy="7200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92831"/>
                <a:gridCol w="4312025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Início: </a:t>
                      </a:r>
                      <a:r>
                        <a:rPr lang="pt-BR" sz="1800" dirty="0" smtClean="0">
                          <a:effectLst/>
                        </a:rPr>
                        <a:t> MM/AAAA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</a:p>
                    <a:p>
                      <a:pPr marL="346075"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Término: </a:t>
                      </a:r>
                      <a:r>
                        <a:rPr lang="pt-BR" sz="1800" dirty="0" smtClean="0">
                          <a:effectLst/>
                        </a:rPr>
                        <a:t>MM/AAAA</a:t>
                      </a:r>
                      <a:endParaRPr lang="pt-BR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" name="Retângulo 18"/>
          <p:cNvSpPr/>
          <p:nvPr/>
        </p:nvSpPr>
        <p:spPr>
          <a:xfrm>
            <a:off x="827584" y="2204864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6.9. </a:t>
            </a:r>
            <a:r>
              <a:rPr lang="pt-BR" b="1" dirty="0" smtClean="0"/>
              <a:t>PERÍODO DE EXECUÇAO DO OBJETO</a:t>
            </a:r>
            <a:endParaRPr lang="pt-BR" dirty="0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197000"/>
              </p:ext>
            </p:extLst>
          </p:nvPr>
        </p:nvGraphicFramePr>
        <p:xfrm>
          <a:off x="827584" y="4293096"/>
          <a:ext cx="7704855" cy="195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1071"/>
                <a:gridCol w="3236381"/>
                <a:gridCol w="992342"/>
                <a:gridCol w="992342"/>
                <a:gridCol w="912719"/>
              </a:tblGrid>
              <a:tr h="19806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Meta 1: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</a:rPr>
                        <a:t>Valor (R$):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8063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Indicador(es):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052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Etapa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Metodologia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</a:rPr>
                        <a:t>Período de Execução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052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Início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</a:rPr>
                        <a:t>Término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  <a:tr h="9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1.1.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</a:rPr>
                        <a:t>mm/</a:t>
                      </a:r>
                      <a:r>
                        <a:rPr lang="pt-BR" sz="1600" b="1" dirty="0" err="1" smtClean="0">
                          <a:solidFill>
                            <a:schemeClr val="bg1"/>
                          </a:solidFill>
                          <a:effectLst/>
                        </a:rPr>
                        <a:t>aaaa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</a:rPr>
                        <a:t>mm/</a:t>
                      </a:r>
                      <a:r>
                        <a:rPr lang="pt-BR" sz="1600" b="1" dirty="0" err="1" smtClean="0">
                          <a:solidFill>
                            <a:schemeClr val="bg1"/>
                          </a:solidFill>
                          <a:effectLst/>
                        </a:rPr>
                        <a:t>aaa</a:t>
                      </a: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  <a:tr h="9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1.2.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  <a:tr h="9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1.3.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  <a:tr h="98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1.4.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4" name="Retângulo 23"/>
          <p:cNvSpPr/>
          <p:nvPr/>
        </p:nvSpPr>
        <p:spPr>
          <a:xfrm>
            <a:off x="827584" y="393305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7. CRONOGRAMA FÍSICO-FINANCEIRO DE EXECUÇÃO DO OBJETO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17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586451"/>
              </p:ext>
            </p:extLst>
          </p:nvPr>
        </p:nvGraphicFramePr>
        <p:xfrm>
          <a:off x="1238280" y="2419474"/>
          <a:ext cx="7006127" cy="16179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3830"/>
                <a:gridCol w="1153830"/>
                <a:gridCol w="1153830"/>
                <a:gridCol w="1153830"/>
                <a:gridCol w="1154560"/>
                <a:gridCol w="1236247"/>
              </a:tblGrid>
              <a:tr h="216889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REPASSE(S) DO CONCEDENTE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7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MÊS/ANO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MÊS/ANO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25.000,00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25.000,00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7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MÊS/ANO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MÊS/ANO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MÊS/ANO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1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78137" y="2060848"/>
            <a:ext cx="696627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CRONOGRAMA DE DESEMBOLSO (R$)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053045"/>
              </p:ext>
            </p:extLst>
          </p:nvPr>
        </p:nvGraphicFramePr>
        <p:xfrm>
          <a:off x="1278137" y="4797152"/>
          <a:ext cx="7038278" cy="13931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9125"/>
                <a:gridCol w="1159125"/>
                <a:gridCol w="1159125"/>
                <a:gridCol w="1159125"/>
                <a:gridCol w="1159858"/>
                <a:gridCol w="1241920"/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REPASSE(S) DO CONCEDENTE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AGOS/2017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SET/2017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OUT/2017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NOV/2017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DEZ/2017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JAN/2018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7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25.000,00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25.000,00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FEV/2018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MAR/2018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ABR/2018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MAI/2018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JUN/2018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JUL/2018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5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257425" y="4493731"/>
            <a:ext cx="69869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BR" sz="1400" b="1" dirty="0"/>
              <a:t>8</a:t>
            </a:r>
            <a:r>
              <a:rPr lang="pt-BR" sz="1400" b="1" dirty="0" smtClean="0"/>
              <a:t>. </a:t>
            </a:r>
            <a:r>
              <a:rPr lang="pt-BR" sz="1400" b="1" dirty="0"/>
              <a:t>CRONOGRAMA DE DESEMBOLSO (R$)</a:t>
            </a:r>
            <a:endParaRPr lang="pt-BR" sz="1400" dirty="0"/>
          </a:p>
        </p:txBody>
      </p:sp>
      <p:cxnSp>
        <p:nvCxnSpPr>
          <p:cNvPr id="7" name="Conector reto 6"/>
          <p:cNvCxnSpPr/>
          <p:nvPr/>
        </p:nvCxnSpPr>
        <p:spPr>
          <a:xfrm flipV="1">
            <a:off x="1356322" y="2636912"/>
            <a:ext cx="1055517" cy="20435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1265459" y="2648404"/>
            <a:ext cx="1029548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7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55576" y="2103239"/>
            <a:ext cx="7776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 PRAZO DE ENTREGA?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PROPOSTAS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55577" y="2996952"/>
            <a:ext cx="7776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CONTA CORRENTE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55576" y="3933056"/>
            <a:ext cx="7776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APROVAÇÃO DA PROPOSTA PELO CONELHO MUNICIPAL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55576" y="5157192"/>
            <a:ext cx="77768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MODELOS DISPONÍVEL NO SITE: </a:t>
            </a:r>
            <a:r>
              <a:rPr lang="pt-BR" sz="2400" b="1" dirty="0" smtClean="0">
                <a:latin typeface="Arial" pitchFamily="34" charset="0"/>
                <a:cs typeface="Arial" pitchFamily="34" charset="0"/>
                <a:hlinkClick r:id="rId5"/>
              </a:rPr>
              <a:t>WWW.SETADES.ES.GOV.BR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921" y="-84507"/>
            <a:ext cx="9382530" cy="6942507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7164288" y="6551766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7544" y="836712"/>
            <a:ext cx="8229600" cy="826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32248" y="544522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 </a:t>
            </a:r>
            <a:r>
              <a:rPr lang="pt-BR" sz="2400" b="1" dirty="0" smtClean="0">
                <a:solidFill>
                  <a:srgbClr val="002060"/>
                </a:solidFill>
              </a:rPr>
              <a:t>OBRIGADO!</a:t>
            </a:r>
            <a:endParaRPr lang="pt-BR" sz="2400" dirty="0" smtClean="0">
              <a:solidFill>
                <a:srgbClr val="00206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03648" y="1124744"/>
            <a:ext cx="6966271" cy="419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Gerência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de Convênios</a:t>
            </a:r>
          </a:p>
          <a:p>
            <a:pPr algn="ctr"/>
            <a:r>
              <a:rPr lang="pt-BR" sz="2400" dirty="0">
                <a:hlinkClick r:id="rId4"/>
              </a:rPr>
              <a:t>convenios@setades.es.gov.br</a:t>
            </a:r>
            <a:endParaRPr lang="pt-BR" sz="2400" dirty="0"/>
          </a:p>
          <a:p>
            <a:pPr algn="ctr"/>
            <a:r>
              <a:rPr lang="pt-BR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Tel.: 3636-6804</a:t>
            </a:r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Luciane Aparecida </a:t>
            </a:r>
            <a:r>
              <a:rPr lang="pt-BR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Bolda</a:t>
            </a:r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(Gerente)</a:t>
            </a:r>
          </a:p>
          <a:p>
            <a:pPr algn="ctr"/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Equipe </a:t>
            </a:r>
            <a:endParaRPr lang="pt-BR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70000"/>
              </a:lnSpc>
            </a:pPr>
            <a:r>
              <a:rPr lang="pt-BR" sz="2400" dirty="0" err="1"/>
              <a:t>Aldemar</a:t>
            </a:r>
            <a:r>
              <a:rPr lang="pt-BR" sz="2400" dirty="0"/>
              <a:t> Geraldo da Cruz – Tel. 3636-6810 </a:t>
            </a:r>
          </a:p>
          <a:p>
            <a:pPr algn="ctr">
              <a:lnSpc>
                <a:spcPct val="170000"/>
              </a:lnSpc>
            </a:pPr>
            <a:r>
              <a:rPr lang="pt-BR" sz="2400" dirty="0"/>
              <a:t>Maria Ângela M. </a:t>
            </a:r>
            <a:r>
              <a:rPr lang="pt-BR" sz="2400" dirty="0" err="1"/>
              <a:t>Zamprognio</a:t>
            </a:r>
            <a:r>
              <a:rPr lang="pt-BR" sz="2400" dirty="0"/>
              <a:t> – Tel. 3636-6806</a:t>
            </a:r>
          </a:p>
          <a:p>
            <a:pPr algn="ctr">
              <a:lnSpc>
                <a:spcPct val="170000"/>
              </a:lnSpc>
            </a:pPr>
            <a:r>
              <a:rPr lang="pt-BR" sz="2400" dirty="0" err="1"/>
              <a:t>Jhonatam</a:t>
            </a:r>
            <a:r>
              <a:rPr lang="pt-BR" sz="2400" dirty="0"/>
              <a:t> </a:t>
            </a:r>
            <a:r>
              <a:rPr lang="pt-BR" sz="2400" dirty="0" err="1"/>
              <a:t>Sunderson</a:t>
            </a:r>
            <a:r>
              <a:rPr lang="pt-BR" sz="2400" dirty="0"/>
              <a:t> Rodrigues (Estagiário de Direito)</a:t>
            </a:r>
          </a:p>
        </p:txBody>
      </p:sp>
    </p:spTree>
    <p:extLst>
      <p:ext uri="{BB962C8B-B14F-4D97-AF65-F5344CB8AC3E}">
        <p14:creationId xmlns:p14="http://schemas.microsoft.com/office/powerpoint/2010/main" val="41658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148561"/>
              </p:ext>
            </p:extLst>
          </p:nvPr>
        </p:nvGraphicFramePr>
        <p:xfrm>
          <a:off x="1522095" y="3026256"/>
          <a:ext cx="6099810" cy="23469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90719"/>
                <a:gridCol w="235050"/>
                <a:gridCol w="864096"/>
                <a:gridCol w="1082440"/>
                <a:gridCol w="429728"/>
                <a:gridCol w="1897777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Nome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CPF: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N° RG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Órgão Expedidor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Cargo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Função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Logradouro (Avenida, Rua, Rod.)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Bairro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Cidade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Telefone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(    ) 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Telefone 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(    ) 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Telefone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(    ) 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35038" y="2697247"/>
            <a:ext cx="607392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IDENTIFICAÇÃO DO RESPONSÁVEL LEGAL PELA PROPONENTE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36980"/>
              </p:ext>
            </p:extLst>
          </p:nvPr>
        </p:nvGraphicFramePr>
        <p:xfrm>
          <a:off x="1523999" y="3095600"/>
          <a:ext cx="6096001" cy="213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31977"/>
                <a:gridCol w="1207846"/>
                <a:gridCol w="325296"/>
                <a:gridCol w="1730882"/>
              </a:tblGrid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Nome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Área de Formação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Nº do Registro no Conselho Profissional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Bairro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Cidade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CEP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E-mail do Técnico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Telefone do Técnico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chemeClr val="bg1"/>
                          </a:solidFill>
                          <a:effectLst/>
                        </a:rPr>
                        <a:t>(   )</a:t>
                      </a:r>
                      <a:endParaRPr lang="pt-BR" sz="1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Telefone do Técnico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bg1"/>
                          </a:solidFill>
                          <a:effectLst/>
                        </a:rPr>
                        <a:t>(    ) </a:t>
                      </a:r>
                      <a:endParaRPr lang="pt-BR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24000" y="2768491"/>
            <a:ext cx="60723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IDENTIFICAÇÃO DO RESPONSÁVEL TÉCNICO PELO PROJETO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820042"/>
              </p:ext>
            </p:extLst>
          </p:nvPr>
        </p:nvGraphicFramePr>
        <p:xfrm>
          <a:off x="1522095" y="3253581"/>
          <a:ext cx="6099810" cy="1706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8375"/>
                <a:gridCol w="2859405"/>
                <a:gridCol w="1002030"/>
              </a:tblGrid>
              <a:tr h="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Nome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CGC/CPF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Endereço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Bairro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Cidade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CEP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22412" y="2727067"/>
            <a:ext cx="60739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OUTROS PARTÍCIPES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(Indicar se existem outros parceiros para execução deste projeto. Se houver, incluir os dados de identificação)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6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883946"/>
              </p:ext>
            </p:extLst>
          </p:nvPr>
        </p:nvGraphicFramePr>
        <p:xfrm>
          <a:off x="1524000" y="3060789"/>
          <a:ext cx="6096000" cy="246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</a:tblGrid>
              <a:tr h="23717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1100" dirty="0">
                          <a:effectLst/>
                        </a:rPr>
                        <a:t>Breve histórico da OSC;</a:t>
                      </a:r>
                      <a:endParaRPr lang="pt-BR" sz="1200" dirty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1100" dirty="0">
                          <a:effectLst/>
                        </a:rPr>
                        <a:t>Principais ações na área da assistência social;</a:t>
                      </a:r>
                      <a:endParaRPr lang="pt-BR" sz="1200" dirty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1100" dirty="0">
                          <a:effectLst/>
                        </a:rPr>
                        <a:t>Caracterização do serviço </a:t>
                      </a:r>
                      <a:r>
                        <a:rPr lang="pt-BR" sz="1100" dirty="0" err="1">
                          <a:effectLst/>
                        </a:rPr>
                        <a:t>socioassistencial</a:t>
                      </a:r>
                      <a:r>
                        <a:rPr lang="pt-BR" sz="1100" dirty="0">
                          <a:effectLst/>
                        </a:rPr>
                        <a:t> (informar como o serviço </a:t>
                      </a:r>
                      <a:r>
                        <a:rPr lang="pt-BR" sz="1100" dirty="0" err="1">
                          <a:effectLst/>
                        </a:rPr>
                        <a:t>socioassistencial</a:t>
                      </a:r>
                      <a:r>
                        <a:rPr lang="pt-BR" sz="1100" dirty="0">
                          <a:effectLst/>
                        </a:rPr>
                        <a:t> está organizado, conforme a Resolução CNAS nº 109 de 11/11/09 – tipificação nacional de serviços </a:t>
                      </a:r>
                      <a:r>
                        <a:rPr lang="pt-BR" sz="1100" dirty="0" err="1">
                          <a:effectLst/>
                        </a:rPr>
                        <a:t>socioassistenciais</a:t>
                      </a:r>
                      <a:r>
                        <a:rPr lang="pt-BR" sz="1100" dirty="0">
                          <a:effectLst/>
                        </a:rPr>
                        <a:t>);</a:t>
                      </a:r>
                      <a:endParaRPr lang="pt-BR" sz="1200" dirty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1100" dirty="0">
                          <a:effectLst/>
                        </a:rPr>
                        <a:t>Perfil do público beneficiário da entidade (como: faixa etária, renda, escolaridade, condição de moradia);</a:t>
                      </a:r>
                      <a:endParaRPr lang="pt-BR" sz="1200" dirty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1100" dirty="0">
                          <a:effectLst/>
                        </a:rPr>
                        <a:t>Capacidade de atendimento;</a:t>
                      </a:r>
                      <a:endParaRPr lang="pt-BR" sz="1200" dirty="0">
                        <a:effectLst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pt-BR" sz="1100" dirty="0">
                          <a:effectLst/>
                        </a:rPr>
                        <a:t>Metodologia de trabalho (como são realizados os projetos/atividades, incluindo as estratégias e procedimentos detalhados para sua execução).</a:t>
                      </a:r>
                      <a:endParaRPr lang="pt-BR" sz="1200" dirty="0"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0" y="2765539"/>
            <a:ext cx="60723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DESCRIÇÃO DA REALIDADE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04291"/>
              </p:ext>
            </p:extLst>
          </p:nvPr>
        </p:nvGraphicFramePr>
        <p:xfrm>
          <a:off x="1403648" y="3280916"/>
          <a:ext cx="6096000" cy="2921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</a:tblGrid>
              <a:tr h="29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</a:rPr>
                        <a:t>Identificação</a:t>
                      </a:r>
                      <a:r>
                        <a:rPr lang="pt-BR" sz="1400" baseline="0" dirty="0" smtClean="0">
                          <a:effectLst/>
                        </a:rPr>
                        <a:t> do</a:t>
                      </a:r>
                      <a:r>
                        <a:rPr lang="pt-BR" sz="1400" dirty="0" smtClean="0">
                          <a:effectLst/>
                        </a:rPr>
                        <a:t> </a:t>
                      </a:r>
                      <a:r>
                        <a:rPr lang="pt-BR" sz="1400" dirty="0">
                          <a:effectLst/>
                        </a:rPr>
                        <a:t>objeto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45083"/>
              </p:ext>
            </p:extLst>
          </p:nvPr>
        </p:nvGraphicFramePr>
        <p:xfrm>
          <a:off x="1403648" y="3933056"/>
          <a:ext cx="6096000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</a:tblGrid>
              <a:tr h="4781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Descrição, clara e objetiva, do que se pretende realizar na proposta e os resultados esperados.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153154"/>
              </p:ext>
            </p:extLst>
          </p:nvPr>
        </p:nvGraphicFramePr>
        <p:xfrm>
          <a:off x="1382648" y="5242520"/>
          <a:ext cx="6096000" cy="1066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</a:tblGrid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Relacionando com a situação problema que se deseja enfrentar com a execução do objeto, devendo estar em consonância com o serviço </a:t>
                      </a:r>
                      <a:r>
                        <a:rPr lang="pt-BR" sz="1400" dirty="0" err="1">
                          <a:effectLst/>
                        </a:rPr>
                        <a:t>socioassistencial</a:t>
                      </a:r>
                      <a:r>
                        <a:rPr lang="pt-BR" sz="1400" dirty="0">
                          <a:effectLst/>
                        </a:rPr>
                        <a:t> ofertado pela entidade.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1429976" y="2644169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6. SÍNTESE DA </a:t>
            </a:r>
            <a:r>
              <a:rPr lang="pt-BR" b="1" dirty="0" smtClean="0"/>
              <a:t>PROPOSTA</a:t>
            </a:r>
            <a:endParaRPr lang="pt-BR" dirty="0"/>
          </a:p>
          <a:p>
            <a:r>
              <a:rPr lang="pt-BR" b="1" dirty="0"/>
              <a:t>6.1. Identificação do objeto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1429976" y="3610372"/>
            <a:ext cx="2486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6.2. Descrição do objeto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1429976" y="4941168"/>
            <a:ext cx="1986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6.3. Objetivo geral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97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104665"/>
              </p:ext>
            </p:extLst>
          </p:nvPr>
        </p:nvGraphicFramePr>
        <p:xfrm>
          <a:off x="1524000" y="3068960"/>
          <a:ext cx="6096000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</a:tblGrid>
              <a:tr h="4781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Devem apresentar detalhadamente o objetivo geral, relacionando com os resultados a serem atingidos.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615676"/>
              </p:ext>
            </p:extLst>
          </p:nvPr>
        </p:nvGraphicFramePr>
        <p:xfrm>
          <a:off x="1547664" y="4365104"/>
          <a:ext cx="6096000" cy="5760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</a:tblGrid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pt-BR" sz="1400" dirty="0" smtClean="0">
                          <a:effectLst/>
                        </a:rPr>
                        <a:t>Descrever </a:t>
                      </a:r>
                      <a:r>
                        <a:rPr lang="pt-BR" sz="1400" dirty="0">
                          <a:effectLst/>
                        </a:rPr>
                        <a:t>o público beneficiário direto 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88467"/>
              </p:ext>
            </p:extLst>
          </p:nvPr>
        </p:nvGraphicFramePr>
        <p:xfrm>
          <a:off x="1524000" y="5373216"/>
          <a:ext cx="6096000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</a:tblGrid>
              <a:tr h="5257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Descrever o nexo entre a realidade, conforme item 3, e as atividades e metas propostas e os benefícios para o público atendido.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547664" y="2708920"/>
            <a:ext cx="2646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6.4. Objetivos específicos 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531288" y="4005064"/>
            <a:ext cx="2480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6.5. Público beneficiário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547664" y="5003884"/>
            <a:ext cx="1710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6.6. Justificativa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85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8816"/>
            <a:ext cx="9144000" cy="32918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0"/>
            <a:ext cx="9144000" cy="98755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214860" y="6562603"/>
            <a:ext cx="17411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www.setades.es.gov.br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860" y="260648"/>
            <a:ext cx="1821636" cy="69104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683568" y="1239724"/>
            <a:ext cx="784887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Myriad Pro Light" pitchFamily="34" charset="0"/>
                <a:cs typeface="Arial" pitchFamily="34" charset="0"/>
              </a:rPr>
              <a:t>PLANO DE TRABALHO</a:t>
            </a:r>
            <a:endParaRPr lang="pt-BR" i="1" dirty="0" smtClean="0">
              <a:solidFill>
                <a:schemeClr val="bg1"/>
              </a:solidFill>
              <a:latin typeface="Myriad Pro Light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846833"/>
              </p:ext>
            </p:extLst>
          </p:nvPr>
        </p:nvGraphicFramePr>
        <p:xfrm>
          <a:off x="1505892" y="3111872"/>
          <a:ext cx="5845175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8805"/>
                <a:gridCol w="1438275"/>
                <a:gridCol w="1199684"/>
                <a:gridCol w="133841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Nome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Formação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Função 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Carga horária semanal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476152" y="270892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6.7. Equipe de profissionais que atuarão na execução da proposta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91614"/>
              </p:ext>
            </p:extLst>
          </p:nvPr>
        </p:nvGraphicFramePr>
        <p:xfrm>
          <a:off x="1476152" y="4552032"/>
          <a:ext cx="5879976" cy="7920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79976"/>
              </a:tblGrid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r>
                        <a:rPr lang="pt-BR" sz="1400" dirty="0" smtClean="0">
                          <a:effectLst/>
                        </a:rPr>
                        <a:t>Indicar </a:t>
                      </a:r>
                      <a:r>
                        <a:rPr lang="pt-BR" sz="1400" dirty="0">
                          <a:effectLst/>
                        </a:rPr>
                        <a:t>se as ações/atividades terão continuidade após o término da vigência da parceria ou quais estratégias serão utilizadas para garantir a sua continuidade</a:t>
                      </a:r>
                      <a:r>
                        <a:rPr lang="pt-BR" sz="1400" dirty="0" smtClean="0">
                          <a:effectLst/>
                        </a:rPr>
                        <a:t>.</a:t>
                      </a:r>
                      <a:endParaRPr lang="pt-BR" sz="1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952436"/>
              </p:ext>
            </p:extLst>
          </p:nvPr>
        </p:nvGraphicFramePr>
        <p:xfrm>
          <a:off x="1476152" y="5776168"/>
          <a:ext cx="5904656" cy="504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00114"/>
                <a:gridCol w="3304542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Início: _____/____/_____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</a:p>
                    <a:p>
                      <a:pPr marL="346075"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Término: _____/____/_____</a:t>
                      </a:r>
                      <a:endParaRPr lang="pt-B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1476152" y="4264000"/>
            <a:ext cx="3384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6.8. Sustentabilidade da proposta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475656" y="5416128"/>
            <a:ext cx="3534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6.9. Período de execução do objeto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22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1118</Words>
  <Application>Microsoft Office PowerPoint</Application>
  <PresentationFormat>Apresentação na tela (4:3)</PresentationFormat>
  <Paragraphs>609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Kamila Conceição Sabino</dc:creator>
  <cp:lastModifiedBy>Aldemar Geraldo da Cruz</cp:lastModifiedBy>
  <cp:revision>127</cp:revision>
  <dcterms:created xsi:type="dcterms:W3CDTF">2016-02-03T12:28:20Z</dcterms:created>
  <dcterms:modified xsi:type="dcterms:W3CDTF">2017-05-17T14:35:18Z</dcterms:modified>
</cp:coreProperties>
</file>